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60" r:id="rId3"/>
    <p:sldId id="261" r:id="rId4"/>
    <p:sldId id="262" r:id="rId5"/>
    <p:sldId id="274" r:id="rId6"/>
    <p:sldId id="273" r:id="rId7"/>
    <p:sldId id="270" r:id="rId8"/>
    <p:sldId id="265" r:id="rId9"/>
    <p:sldId id="266" r:id="rId10"/>
    <p:sldId id="267" r:id="rId11"/>
    <p:sldId id="277" r:id="rId12"/>
    <p:sldId id="275" r:id="rId13"/>
    <p:sldId id="268" r:id="rId14"/>
    <p:sldId id="276" r:id="rId15"/>
    <p:sldId id="269"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85" autoAdjust="0"/>
    <p:restoredTop sz="73342" autoAdjust="0"/>
  </p:normalViewPr>
  <p:slideViewPr>
    <p:cSldViewPr snapToGrid="0" showGuides="1">
      <p:cViewPr varScale="1">
        <p:scale>
          <a:sx n="71" d="100"/>
          <a:sy n="71" d="100"/>
        </p:scale>
        <p:origin x="1722" y="54"/>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92" d="100"/>
          <a:sy n="92" d="100"/>
        </p:scale>
        <p:origin x="-37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B0AA7-086C-4976-9FFD-61E9F55717D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40790F1-83C5-4BDF-9E25-191DFF5D5E8F}">
      <dgm:prSet phldrT="[Text]"/>
      <dgm:spPr/>
      <dgm:t>
        <a:bodyPr/>
        <a:lstStyle/>
        <a:p>
          <a:r>
            <a:rPr lang="en-US" dirty="0"/>
            <a:t>Violence	</a:t>
          </a:r>
        </a:p>
      </dgm:t>
    </dgm:pt>
    <dgm:pt modelId="{C6B45D71-7A9C-41BA-8A43-1B3E8930E51C}" type="parTrans" cxnId="{32576F26-7E54-4871-953E-42175365EC0E}">
      <dgm:prSet/>
      <dgm:spPr/>
      <dgm:t>
        <a:bodyPr/>
        <a:lstStyle/>
        <a:p>
          <a:endParaRPr lang="en-US"/>
        </a:p>
      </dgm:t>
    </dgm:pt>
    <dgm:pt modelId="{D07A9527-6B47-4AF7-AD30-B499B87DE108}" type="sibTrans" cxnId="{32576F26-7E54-4871-953E-42175365EC0E}">
      <dgm:prSet/>
      <dgm:spPr/>
      <dgm:t>
        <a:bodyPr/>
        <a:lstStyle/>
        <a:p>
          <a:endParaRPr lang="en-US"/>
        </a:p>
      </dgm:t>
    </dgm:pt>
    <dgm:pt modelId="{AD63A568-8148-43D6-A679-BD9DDE71B618}">
      <dgm:prSet phldrT="[Text]"/>
      <dgm:spPr/>
      <dgm:t>
        <a:bodyPr/>
        <a:lstStyle/>
        <a:p>
          <a:r>
            <a:rPr lang="en-US" dirty="0"/>
            <a:t>Solitary Confinement</a:t>
          </a:r>
        </a:p>
      </dgm:t>
    </dgm:pt>
    <dgm:pt modelId="{02B54BF4-5B00-438F-851B-79CAAEE40197}" type="parTrans" cxnId="{0E1867A9-6704-421E-A3E5-00B39EE4CAC6}">
      <dgm:prSet/>
      <dgm:spPr/>
      <dgm:t>
        <a:bodyPr/>
        <a:lstStyle/>
        <a:p>
          <a:endParaRPr lang="en-US"/>
        </a:p>
      </dgm:t>
    </dgm:pt>
    <dgm:pt modelId="{E1BFD383-E3E7-441E-8C37-C6CAE5044A26}" type="sibTrans" cxnId="{0E1867A9-6704-421E-A3E5-00B39EE4CAC6}">
      <dgm:prSet/>
      <dgm:spPr/>
      <dgm:t>
        <a:bodyPr/>
        <a:lstStyle/>
        <a:p>
          <a:endParaRPr lang="en-US"/>
        </a:p>
      </dgm:t>
    </dgm:pt>
    <dgm:pt modelId="{F5B05BFB-2C2F-4615-829E-8863BFACB87D}">
      <dgm:prSet phldrT="[Text]"/>
      <dgm:spPr/>
      <dgm:t>
        <a:bodyPr/>
        <a:lstStyle/>
        <a:p>
          <a:r>
            <a:rPr lang="en-US" dirty="0"/>
            <a:t>Inadequate medical care</a:t>
          </a:r>
        </a:p>
      </dgm:t>
    </dgm:pt>
    <dgm:pt modelId="{A93D6030-4660-43C0-AC37-6B780BC4040A}" type="parTrans" cxnId="{27508CB5-ABBB-4C49-B02A-BBD9AE451EF9}">
      <dgm:prSet/>
      <dgm:spPr/>
      <dgm:t>
        <a:bodyPr/>
        <a:lstStyle/>
        <a:p>
          <a:endParaRPr lang="en-US"/>
        </a:p>
      </dgm:t>
    </dgm:pt>
    <dgm:pt modelId="{1995AC99-7F42-4F02-B465-345E74F7E059}" type="sibTrans" cxnId="{27508CB5-ABBB-4C49-B02A-BBD9AE451EF9}">
      <dgm:prSet/>
      <dgm:spPr/>
      <dgm:t>
        <a:bodyPr/>
        <a:lstStyle/>
        <a:p>
          <a:endParaRPr lang="en-US"/>
        </a:p>
      </dgm:t>
    </dgm:pt>
    <dgm:pt modelId="{A0422ECD-222D-4414-BED3-771CBB86FF95}">
      <dgm:prSet phldrT="[Text]"/>
      <dgm:spPr/>
      <dgm:t>
        <a:bodyPr/>
        <a:lstStyle/>
        <a:p>
          <a:r>
            <a:rPr lang="en-US" dirty="0"/>
            <a:t>Idleness</a:t>
          </a:r>
        </a:p>
      </dgm:t>
    </dgm:pt>
    <dgm:pt modelId="{73B4CAAB-A484-4E3C-883C-2430D1BC12DB}" type="parTrans" cxnId="{8990C68E-8F14-4C05-9B8E-1C46921DE8C6}">
      <dgm:prSet/>
      <dgm:spPr/>
      <dgm:t>
        <a:bodyPr/>
        <a:lstStyle/>
        <a:p>
          <a:endParaRPr lang="en-US"/>
        </a:p>
      </dgm:t>
    </dgm:pt>
    <dgm:pt modelId="{BE20C69B-88E4-4FEF-B336-BC0B014E61E6}" type="sibTrans" cxnId="{8990C68E-8F14-4C05-9B8E-1C46921DE8C6}">
      <dgm:prSet/>
      <dgm:spPr/>
      <dgm:t>
        <a:bodyPr/>
        <a:lstStyle/>
        <a:p>
          <a:endParaRPr lang="en-US"/>
        </a:p>
      </dgm:t>
    </dgm:pt>
    <dgm:pt modelId="{55C501AE-6034-48C9-9649-E038B1847144}">
      <dgm:prSet phldrT="[Text]"/>
      <dgm:spPr/>
      <dgm:t>
        <a:bodyPr/>
        <a:lstStyle/>
        <a:p>
          <a:r>
            <a:rPr lang="en-US" dirty="0"/>
            <a:t>Overcrowding</a:t>
          </a:r>
        </a:p>
      </dgm:t>
    </dgm:pt>
    <dgm:pt modelId="{0DF3BBCC-6F46-44EE-9357-A0FC37537218}" type="parTrans" cxnId="{61F7EE2F-77CD-4EE0-A7CD-623143D4A8EF}">
      <dgm:prSet/>
      <dgm:spPr/>
      <dgm:t>
        <a:bodyPr/>
        <a:lstStyle/>
        <a:p>
          <a:endParaRPr lang="en-US"/>
        </a:p>
      </dgm:t>
    </dgm:pt>
    <dgm:pt modelId="{7D6845C6-3850-4A58-8CE8-B14BC2F08EB3}" type="sibTrans" cxnId="{61F7EE2F-77CD-4EE0-A7CD-623143D4A8EF}">
      <dgm:prSet/>
      <dgm:spPr/>
      <dgm:t>
        <a:bodyPr/>
        <a:lstStyle/>
        <a:p>
          <a:endParaRPr lang="en-US"/>
        </a:p>
      </dgm:t>
    </dgm:pt>
    <dgm:pt modelId="{5586411F-A8AB-4FBB-8FEE-6FD49B9ABB5F}" type="pres">
      <dgm:prSet presAssocID="{82EB0AA7-086C-4976-9FFD-61E9F55717DF}" presName="cycle" presStyleCnt="0">
        <dgm:presLayoutVars>
          <dgm:dir/>
          <dgm:resizeHandles val="exact"/>
        </dgm:presLayoutVars>
      </dgm:prSet>
      <dgm:spPr/>
      <dgm:t>
        <a:bodyPr/>
        <a:lstStyle/>
        <a:p>
          <a:endParaRPr lang="en-US"/>
        </a:p>
      </dgm:t>
    </dgm:pt>
    <dgm:pt modelId="{6C9B0A82-8F10-4AE6-92C8-55BF96C48578}" type="pres">
      <dgm:prSet presAssocID="{240790F1-83C5-4BDF-9E25-191DFF5D5E8F}" presName="node" presStyleLbl="node1" presStyleIdx="0" presStyleCnt="5">
        <dgm:presLayoutVars>
          <dgm:bulletEnabled val="1"/>
        </dgm:presLayoutVars>
      </dgm:prSet>
      <dgm:spPr/>
      <dgm:t>
        <a:bodyPr/>
        <a:lstStyle/>
        <a:p>
          <a:endParaRPr lang="en-US"/>
        </a:p>
      </dgm:t>
    </dgm:pt>
    <dgm:pt modelId="{98182E6B-4FE8-4A60-8FCD-38D3B5B7BA09}" type="pres">
      <dgm:prSet presAssocID="{240790F1-83C5-4BDF-9E25-191DFF5D5E8F}" presName="spNode" presStyleCnt="0"/>
      <dgm:spPr/>
    </dgm:pt>
    <dgm:pt modelId="{1793927C-BAD9-4151-8A7E-D32D252B3831}" type="pres">
      <dgm:prSet presAssocID="{D07A9527-6B47-4AF7-AD30-B499B87DE108}" presName="sibTrans" presStyleLbl="sibTrans1D1" presStyleIdx="0" presStyleCnt="5"/>
      <dgm:spPr/>
      <dgm:t>
        <a:bodyPr/>
        <a:lstStyle/>
        <a:p>
          <a:endParaRPr lang="en-US"/>
        </a:p>
      </dgm:t>
    </dgm:pt>
    <dgm:pt modelId="{AEFB43B6-4435-4170-A4E7-7E39F1064039}" type="pres">
      <dgm:prSet presAssocID="{AD63A568-8148-43D6-A679-BD9DDE71B618}" presName="node" presStyleLbl="node1" presStyleIdx="1" presStyleCnt="5">
        <dgm:presLayoutVars>
          <dgm:bulletEnabled val="1"/>
        </dgm:presLayoutVars>
      </dgm:prSet>
      <dgm:spPr/>
      <dgm:t>
        <a:bodyPr/>
        <a:lstStyle/>
        <a:p>
          <a:endParaRPr lang="en-US"/>
        </a:p>
      </dgm:t>
    </dgm:pt>
    <dgm:pt modelId="{639A6A2F-BBBE-45BF-B374-0AD83CBD9EB5}" type="pres">
      <dgm:prSet presAssocID="{AD63A568-8148-43D6-A679-BD9DDE71B618}" presName="spNode" presStyleCnt="0"/>
      <dgm:spPr/>
    </dgm:pt>
    <dgm:pt modelId="{C218ACAE-1BFC-4145-BD01-73F22F3B3FBD}" type="pres">
      <dgm:prSet presAssocID="{E1BFD383-E3E7-441E-8C37-C6CAE5044A26}" presName="sibTrans" presStyleLbl="sibTrans1D1" presStyleIdx="1" presStyleCnt="5"/>
      <dgm:spPr/>
      <dgm:t>
        <a:bodyPr/>
        <a:lstStyle/>
        <a:p>
          <a:endParaRPr lang="en-US"/>
        </a:p>
      </dgm:t>
    </dgm:pt>
    <dgm:pt modelId="{2283D652-5BA5-4E4E-965D-AB42CC5B6D02}" type="pres">
      <dgm:prSet presAssocID="{F5B05BFB-2C2F-4615-829E-8863BFACB87D}" presName="node" presStyleLbl="node1" presStyleIdx="2" presStyleCnt="5">
        <dgm:presLayoutVars>
          <dgm:bulletEnabled val="1"/>
        </dgm:presLayoutVars>
      </dgm:prSet>
      <dgm:spPr/>
      <dgm:t>
        <a:bodyPr/>
        <a:lstStyle/>
        <a:p>
          <a:endParaRPr lang="en-US"/>
        </a:p>
      </dgm:t>
    </dgm:pt>
    <dgm:pt modelId="{4EDBEB45-3A99-4732-8E8D-59F18A7A57E5}" type="pres">
      <dgm:prSet presAssocID="{F5B05BFB-2C2F-4615-829E-8863BFACB87D}" presName="spNode" presStyleCnt="0"/>
      <dgm:spPr/>
    </dgm:pt>
    <dgm:pt modelId="{9144AB12-2DCE-4FDC-84B7-621F50E7C19F}" type="pres">
      <dgm:prSet presAssocID="{1995AC99-7F42-4F02-B465-345E74F7E059}" presName="sibTrans" presStyleLbl="sibTrans1D1" presStyleIdx="2" presStyleCnt="5"/>
      <dgm:spPr/>
      <dgm:t>
        <a:bodyPr/>
        <a:lstStyle/>
        <a:p>
          <a:endParaRPr lang="en-US"/>
        </a:p>
      </dgm:t>
    </dgm:pt>
    <dgm:pt modelId="{ADAD2D08-79C8-4B43-9800-66A43F6C959E}" type="pres">
      <dgm:prSet presAssocID="{A0422ECD-222D-4414-BED3-771CBB86FF95}" presName="node" presStyleLbl="node1" presStyleIdx="3" presStyleCnt="5">
        <dgm:presLayoutVars>
          <dgm:bulletEnabled val="1"/>
        </dgm:presLayoutVars>
      </dgm:prSet>
      <dgm:spPr/>
      <dgm:t>
        <a:bodyPr/>
        <a:lstStyle/>
        <a:p>
          <a:endParaRPr lang="en-US"/>
        </a:p>
      </dgm:t>
    </dgm:pt>
    <dgm:pt modelId="{40519141-0181-42C8-9175-C29ECB8D44E1}" type="pres">
      <dgm:prSet presAssocID="{A0422ECD-222D-4414-BED3-771CBB86FF95}" presName="spNode" presStyleCnt="0"/>
      <dgm:spPr/>
    </dgm:pt>
    <dgm:pt modelId="{31D8FDFF-545B-4202-A095-57A85C5E3347}" type="pres">
      <dgm:prSet presAssocID="{BE20C69B-88E4-4FEF-B336-BC0B014E61E6}" presName="sibTrans" presStyleLbl="sibTrans1D1" presStyleIdx="3" presStyleCnt="5"/>
      <dgm:spPr/>
      <dgm:t>
        <a:bodyPr/>
        <a:lstStyle/>
        <a:p>
          <a:endParaRPr lang="en-US"/>
        </a:p>
      </dgm:t>
    </dgm:pt>
    <dgm:pt modelId="{400DD7D2-A604-4CFD-9F0F-548100706643}" type="pres">
      <dgm:prSet presAssocID="{55C501AE-6034-48C9-9649-E038B1847144}" presName="node" presStyleLbl="node1" presStyleIdx="4" presStyleCnt="5">
        <dgm:presLayoutVars>
          <dgm:bulletEnabled val="1"/>
        </dgm:presLayoutVars>
      </dgm:prSet>
      <dgm:spPr/>
      <dgm:t>
        <a:bodyPr/>
        <a:lstStyle/>
        <a:p>
          <a:endParaRPr lang="en-US"/>
        </a:p>
      </dgm:t>
    </dgm:pt>
    <dgm:pt modelId="{0E8C8E76-C73E-4ECC-9357-E0C493590D98}" type="pres">
      <dgm:prSet presAssocID="{55C501AE-6034-48C9-9649-E038B1847144}" presName="spNode" presStyleCnt="0"/>
      <dgm:spPr/>
    </dgm:pt>
    <dgm:pt modelId="{D6DB5609-2B6E-4CD3-AF2F-F8115A01CF9B}" type="pres">
      <dgm:prSet presAssocID="{7D6845C6-3850-4A58-8CE8-B14BC2F08EB3}" presName="sibTrans" presStyleLbl="sibTrans1D1" presStyleIdx="4" presStyleCnt="5"/>
      <dgm:spPr/>
      <dgm:t>
        <a:bodyPr/>
        <a:lstStyle/>
        <a:p>
          <a:endParaRPr lang="en-US"/>
        </a:p>
      </dgm:t>
    </dgm:pt>
  </dgm:ptLst>
  <dgm:cxnLst>
    <dgm:cxn modelId="{8990C68E-8F14-4C05-9B8E-1C46921DE8C6}" srcId="{82EB0AA7-086C-4976-9FFD-61E9F55717DF}" destId="{A0422ECD-222D-4414-BED3-771CBB86FF95}" srcOrd="3" destOrd="0" parTransId="{73B4CAAB-A484-4E3C-883C-2430D1BC12DB}" sibTransId="{BE20C69B-88E4-4FEF-B336-BC0B014E61E6}"/>
    <dgm:cxn modelId="{2A5FB0DF-9A76-4B09-8782-4C0126A1694D}" type="presOf" srcId="{BE20C69B-88E4-4FEF-B336-BC0B014E61E6}" destId="{31D8FDFF-545B-4202-A095-57A85C5E3347}" srcOrd="0" destOrd="0" presId="urn:microsoft.com/office/officeart/2005/8/layout/cycle5"/>
    <dgm:cxn modelId="{FAA54DD0-6D53-4E3F-B42D-DECAA62E960C}" type="presOf" srcId="{55C501AE-6034-48C9-9649-E038B1847144}" destId="{400DD7D2-A604-4CFD-9F0F-548100706643}" srcOrd="0" destOrd="0" presId="urn:microsoft.com/office/officeart/2005/8/layout/cycle5"/>
    <dgm:cxn modelId="{B60DFD72-D3CC-407F-9A45-C07145283A13}" type="presOf" srcId="{1995AC99-7F42-4F02-B465-345E74F7E059}" destId="{9144AB12-2DCE-4FDC-84B7-621F50E7C19F}" srcOrd="0" destOrd="0" presId="urn:microsoft.com/office/officeart/2005/8/layout/cycle5"/>
    <dgm:cxn modelId="{4F18B911-ADDD-4A68-88D2-76B23C97A3FB}" type="presOf" srcId="{82EB0AA7-086C-4976-9FFD-61E9F55717DF}" destId="{5586411F-A8AB-4FBB-8FEE-6FD49B9ABB5F}" srcOrd="0" destOrd="0" presId="urn:microsoft.com/office/officeart/2005/8/layout/cycle5"/>
    <dgm:cxn modelId="{545AF90C-9D57-473D-B76F-243E2A49D555}" type="presOf" srcId="{7D6845C6-3850-4A58-8CE8-B14BC2F08EB3}" destId="{D6DB5609-2B6E-4CD3-AF2F-F8115A01CF9B}" srcOrd="0" destOrd="0" presId="urn:microsoft.com/office/officeart/2005/8/layout/cycle5"/>
    <dgm:cxn modelId="{755F166A-D776-425D-8D37-340A6565E815}" type="presOf" srcId="{A0422ECD-222D-4414-BED3-771CBB86FF95}" destId="{ADAD2D08-79C8-4B43-9800-66A43F6C959E}" srcOrd="0" destOrd="0" presId="urn:microsoft.com/office/officeart/2005/8/layout/cycle5"/>
    <dgm:cxn modelId="{32576F26-7E54-4871-953E-42175365EC0E}" srcId="{82EB0AA7-086C-4976-9FFD-61E9F55717DF}" destId="{240790F1-83C5-4BDF-9E25-191DFF5D5E8F}" srcOrd="0" destOrd="0" parTransId="{C6B45D71-7A9C-41BA-8A43-1B3E8930E51C}" sibTransId="{D07A9527-6B47-4AF7-AD30-B499B87DE108}"/>
    <dgm:cxn modelId="{7066E396-30B0-4F51-A72E-15789ADC4429}" type="presOf" srcId="{D07A9527-6B47-4AF7-AD30-B499B87DE108}" destId="{1793927C-BAD9-4151-8A7E-D32D252B3831}" srcOrd="0" destOrd="0" presId="urn:microsoft.com/office/officeart/2005/8/layout/cycle5"/>
    <dgm:cxn modelId="{A142F6FF-712E-45FA-8E15-96DCF1A3155C}" type="presOf" srcId="{F5B05BFB-2C2F-4615-829E-8863BFACB87D}" destId="{2283D652-5BA5-4E4E-965D-AB42CC5B6D02}" srcOrd="0" destOrd="0" presId="urn:microsoft.com/office/officeart/2005/8/layout/cycle5"/>
    <dgm:cxn modelId="{9F41EF12-94FC-44C3-8B32-8779EB56E637}" type="presOf" srcId="{240790F1-83C5-4BDF-9E25-191DFF5D5E8F}" destId="{6C9B0A82-8F10-4AE6-92C8-55BF96C48578}" srcOrd="0" destOrd="0" presId="urn:microsoft.com/office/officeart/2005/8/layout/cycle5"/>
    <dgm:cxn modelId="{0E1867A9-6704-421E-A3E5-00B39EE4CAC6}" srcId="{82EB0AA7-086C-4976-9FFD-61E9F55717DF}" destId="{AD63A568-8148-43D6-A679-BD9DDE71B618}" srcOrd="1" destOrd="0" parTransId="{02B54BF4-5B00-438F-851B-79CAAEE40197}" sibTransId="{E1BFD383-E3E7-441E-8C37-C6CAE5044A26}"/>
    <dgm:cxn modelId="{6DD64D76-0AF0-4C97-A04F-7E32CF7BB530}" type="presOf" srcId="{E1BFD383-E3E7-441E-8C37-C6CAE5044A26}" destId="{C218ACAE-1BFC-4145-BD01-73F22F3B3FBD}" srcOrd="0" destOrd="0" presId="urn:microsoft.com/office/officeart/2005/8/layout/cycle5"/>
    <dgm:cxn modelId="{27508CB5-ABBB-4C49-B02A-BBD9AE451EF9}" srcId="{82EB0AA7-086C-4976-9FFD-61E9F55717DF}" destId="{F5B05BFB-2C2F-4615-829E-8863BFACB87D}" srcOrd="2" destOrd="0" parTransId="{A93D6030-4660-43C0-AC37-6B780BC4040A}" sibTransId="{1995AC99-7F42-4F02-B465-345E74F7E059}"/>
    <dgm:cxn modelId="{61F7EE2F-77CD-4EE0-A7CD-623143D4A8EF}" srcId="{82EB0AA7-086C-4976-9FFD-61E9F55717DF}" destId="{55C501AE-6034-48C9-9649-E038B1847144}" srcOrd="4" destOrd="0" parTransId="{0DF3BBCC-6F46-44EE-9357-A0FC37537218}" sibTransId="{7D6845C6-3850-4A58-8CE8-B14BC2F08EB3}"/>
    <dgm:cxn modelId="{F373DDCD-23B8-475B-9957-4A5EBE119873}" type="presOf" srcId="{AD63A568-8148-43D6-A679-BD9DDE71B618}" destId="{AEFB43B6-4435-4170-A4E7-7E39F1064039}" srcOrd="0" destOrd="0" presId="urn:microsoft.com/office/officeart/2005/8/layout/cycle5"/>
    <dgm:cxn modelId="{62C67649-20F5-42D2-8F2D-DE857FC4E64C}" type="presParOf" srcId="{5586411F-A8AB-4FBB-8FEE-6FD49B9ABB5F}" destId="{6C9B0A82-8F10-4AE6-92C8-55BF96C48578}" srcOrd="0" destOrd="0" presId="urn:microsoft.com/office/officeart/2005/8/layout/cycle5"/>
    <dgm:cxn modelId="{000B74F7-15D6-4B3B-9362-1F2425A4B6D6}" type="presParOf" srcId="{5586411F-A8AB-4FBB-8FEE-6FD49B9ABB5F}" destId="{98182E6B-4FE8-4A60-8FCD-38D3B5B7BA09}" srcOrd="1" destOrd="0" presId="urn:microsoft.com/office/officeart/2005/8/layout/cycle5"/>
    <dgm:cxn modelId="{4C579B4A-B528-40A3-9968-24C3429959A1}" type="presParOf" srcId="{5586411F-A8AB-4FBB-8FEE-6FD49B9ABB5F}" destId="{1793927C-BAD9-4151-8A7E-D32D252B3831}" srcOrd="2" destOrd="0" presId="urn:microsoft.com/office/officeart/2005/8/layout/cycle5"/>
    <dgm:cxn modelId="{9778B121-D36F-44E7-8602-2AF5CE3DFD00}" type="presParOf" srcId="{5586411F-A8AB-4FBB-8FEE-6FD49B9ABB5F}" destId="{AEFB43B6-4435-4170-A4E7-7E39F1064039}" srcOrd="3" destOrd="0" presId="urn:microsoft.com/office/officeart/2005/8/layout/cycle5"/>
    <dgm:cxn modelId="{A41C4E9A-829B-4B76-A60D-48C82D970F65}" type="presParOf" srcId="{5586411F-A8AB-4FBB-8FEE-6FD49B9ABB5F}" destId="{639A6A2F-BBBE-45BF-B374-0AD83CBD9EB5}" srcOrd="4" destOrd="0" presId="urn:microsoft.com/office/officeart/2005/8/layout/cycle5"/>
    <dgm:cxn modelId="{19708AF7-F6C4-43FD-9F3B-71801439A510}" type="presParOf" srcId="{5586411F-A8AB-4FBB-8FEE-6FD49B9ABB5F}" destId="{C218ACAE-1BFC-4145-BD01-73F22F3B3FBD}" srcOrd="5" destOrd="0" presId="urn:microsoft.com/office/officeart/2005/8/layout/cycle5"/>
    <dgm:cxn modelId="{490C8B42-A66E-4B64-A5E8-457C6E21113F}" type="presParOf" srcId="{5586411F-A8AB-4FBB-8FEE-6FD49B9ABB5F}" destId="{2283D652-5BA5-4E4E-965D-AB42CC5B6D02}" srcOrd="6" destOrd="0" presId="urn:microsoft.com/office/officeart/2005/8/layout/cycle5"/>
    <dgm:cxn modelId="{E9F30913-8123-4AD4-ACF4-446E501F39F7}" type="presParOf" srcId="{5586411F-A8AB-4FBB-8FEE-6FD49B9ABB5F}" destId="{4EDBEB45-3A99-4732-8E8D-59F18A7A57E5}" srcOrd="7" destOrd="0" presId="urn:microsoft.com/office/officeart/2005/8/layout/cycle5"/>
    <dgm:cxn modelId="{8E390B76-7B4A-4260-87F6-DE309B16066E}" type="presParOf" srcId="{5586411F-A8AB-4FBB-8FEE-6FD49B9ABB5F}" destId="{9144AB12-2DCE-4FDC-84B7-621F50E7C19F}" srcOrd="8" destOrd="0" presId="urn:microsoft.com/office/officeart/2005/8/layout/cycle5"/>
    <dgm:cxn modelId="{0F82772F-A227-4A32-878D-4E094C465E8F}" type="presParOf" srcId="{5586411F-A8AB-4FBB-8FEE-6FD49B9ABB5F}" destId="{ADAD2D08-79C8-4B43-9800-66A43F6C959E}" srcOrd="9" destOrd="0" presId="urn:microsoft.com/office/officeart/2005/8/layout/cycle5"/>
    <dgm:cxn modelId="{C095969F-0819-4AAB-953E-0BB65BCF228B}" type="presParOf" srcId="{5586411F-A8AB-4FBB-8FEE-6FD49B9ABB5F}" destId="{40519141-0181-42C8-9175-C29ECB8D44E1}" srcOrd="10" destOrd="0" presId="urn:microsoft.com/office/officeart/2005/8/layout/cycle5"/>
    <dgm:cxn modelId="{6E6DD9A2-EE67-481C-8749-B9B16A9F6B6F}" type="presParOf" srcId="{5586411F-A8AB-4FBB-8FEE-6FD49B9ABB5F}" destId="{31D8FDFF-545B-4202-A095-57A85C5E3347}" srcOrd="11" destOrd="0" presId="urn:microsoft.com/office/officeart/2005/8/layout/cycle5"/>
    <dgm:cxn modelId="{EC2089AC-7E08-4D2C-92D9-FAFB061BBD19}" type="presParOf" srcId="{5586411F-A8AB-4FBB-8FEE-6FD49B9ABB5F}" destId="{400DD7D2-A604-4CFD-9F0F-548100706643}" srcOrd="12" destOrd="0" presId="urn:microsoft.com/office/officeart/2005/8/layout/cycle5"/>
    <dgm:cxn modelId="{702EC55E-A1D8-482A-8D6E-B38CF118DAAB}" type="presParOf" srcId="{5586411F-A8AB-4FBB-8FEE-6FD49B9ABB5F}" destId="{0E8C8E76-C73E-4ECC-9357-E0C493590D98}" srcOrd="13" destOrd="0" presId="urn:microsoft.com/office/officeart/2005/8/layout/cycle5"/>
    <dgm:cxn modelId="{57013FC1-C5AA-4920-A564-8ABA177E2BA1}" type="presParOf" srcId="{5586411F-A8AB-4FBB-8FEE-6FD49B9ABB5F}" destId="{D6DB5609-2B6E-4CD3-AF2F-F8115A01CF9B}"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B0A82-8F10-4AE6-92C8-55BF96C48578}">
      <dsp:nvSpPr>
        <dsp:cNvPr id="0" name=""/>
        <dsp:cNvSpPr/>
      </dsp:nvSpPr>
      <dsp:spPr>
        <a:xfrm>
          <a:off x="1677634" y="608436"/>
          <a:ext cx="1357755" cy="882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Violence	</a:t>
          </a:r>
        </a:p>
      </dsp:txBody>
      <dsp:txXfrm>
        <a:off x="1720716" y="651518"/>
        <a:ext cx="1271591" cy="796377"/>
      </dsp:txXfrm>
    </dsp:sp>
    <dsp:sp modelId="{1793927C-BAD9-4151-8A7E-D32D252B3831}">
      <dsp:nvSpPr>
        <dsp:cNvPr id="0" name=""/>
        <dsp:cNvSpPr/>
      </dsp:nvSpPr>
      <dsp:spPr>
        <a:xfrm>
          <a:off x="592961" y="1049707"/>
          <a:ext cx="3527101" cy="3527101"/>
        </a:xfrm>
        <a:custGeom>
          <a:avLst/>
          <a:gdLst/>
          <a:ahLst/>
          <a:cxnLst/>
          <a:rect l="0" t="0" r="0" b="0"/>
          <a:pathLst>
            <a:path>
              <a:moveTo>
                <a:pt x="2624402" y="224380"/>
              </a:moveTo>
              <a:arcTo wR="1763550" hR="1763550" stAng="17953086"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EFB43B6-4435-4170-A4E7-7E39F1064039}">
      <dsp:nvSpPr>
        <dsp:cNvPr id="0" name=""/>
        <dsp:cNvSpPr/>
      </dsp:nvSpPr>
      <dsp:spPr>
        <a:xfrm>
          <a:off x="3354870" y="1827020"/>
          <a:ext cx="1357755" cy="882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Solitary Confinement</a:t>
          </a:r>
        </a:p>
      </dsp:txBody>
      <dsp:txXfrm>
        <a:off x="3397952" y="1870102"/>
        <a:ext cx="1271591" cy="796377"/>
      </dsp:txXfrm>
    </dsp:sp>
    <dsp:sp modelId="{C218ACAE-1BFC-4145-BD01-73F22F3B3FBD}">
      <dsp:nvSpPr>
        <dsp:cNvPr id="0" name=""/>
        <dsp:cNvSpPr/>
      </dsp:nvSpPr>
      <dsp:spPr>
        <a:xfrm>
          <a:off x="592961" y="1049707"/>
          <a:ext cx="3527101" cy="3527101"/>
        </a:xfrm>
        <a:custGeom>
          <a:avLst/>
          <a:gdLst/>
          <a:ahLst/>
          <a:cxnLst/>
          <a:rect l="0" t="0" r="0" b="0"/>
          <a:pathLst>
            <a:path>
              <a:moveTo>
                <a:pt x="3522877" y="1885535"/>
              </a:moveTo>
              <a:arcTo wR="1763550" hR="1763550" stAng="21837980"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83D652-5BA5-4E4E-965D-AB42CC5B6D02}">
      <dsp:nvSpPr>
        <dsp:cNvPr id="0" name=""/>
        <dsp:cNvSpPr/>
      </dsp:nvSpPr>
      <dsp:spPr>
        <a:xfrm>
          <a:off x="2714223" y="3798729"/>
          <a:ext cx="1357755" cy="882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Inadequate medical care</a:t>
          </a:r>
        </a:p>
      </dsp:txBody>
      <dsp:txXfrm>
        <a:off x="2757305" y="3841811"/>
        <a:ext cx="1271591" cy="796377"/>
      </dsp:txXfrm>
    </dsp:sp>
    <dsp:sp modelId="{9144AB12-2DCE-4FDC-84B7-621F50E7C19F}">
      <dsp:nvSpPr>
        <dsp:cNvPr id="0" name=""/>
        <dsp:cNvSpPr/>
      </dsp:nvSpPr>
      <dsp:spPr>
        <a:xfrm>
          <a:off x="592961" y="1049707"/>
          <a:ext cx="3527101" cy="3527101"/>
        </a:xfrm>
        <a:custGeom>
          <a:avLst/>
          <a:gdLst/>
          <a:ahLst/>
          <a:cxnLst/>
          <a:rect l="0" t="0" r="0" b="0"/>
          <a:pathLst>
            <a:path>
              <a:moveTo>
                <a:pt x="1980128" y="3513752"/>
              </a:moveTo>
              <a:arcTo wR="1763550" hR="1763550" stAng="4976749" swAng="8465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DAD2D08-79C8-4B43-9800-66A43F6C959E}">
      <dsp:nvSpPr>
        <dsp:cNvPr id="0" name=""/>
        <dsp:cNvSpPr/>
      </dsp:nvSpPr>
      <dsp:spPr>
        <a:xfrm>
          <a:off x="641044" y="3798729"/>
          <a:ext cx="1357755" cy="882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Idleness</a:t>
          </a:r>
        </a:p>
      </dsp:txBody>
      <dsp:txXfrm>
        <a:off x="684126" y="3841811"/>
        <a:ext cx="1271591" cy="796377"/>
      </dsp:txXfrm>
    </dsp:sp>
    <dsp:sp modelId="{31D8FDFF-545B-4202-A095-57A85C5E3347}">
      <dsp:nvSpPr>
        <dsp:cNvPr id="0" name=""/>
        <dsp:cNvSpPr/>
      </dsp:nvSpPr>
      <dsp:spPr>
        <a:xfrm>
          <a:off x="592961" y="1049707"/>
          <a:ext cx="3527101" cy="3527101"/>
        </a:xfrm>
        <a:custGeom>
          <a:avLst/>
          <a:gdLst/>
          <a:ahLst/>
          <a:cxnLst/>
          <a:rect l="0" t="0" r="0" b="0"/>
          <a:pathLst>
            <a:path>
              <a:moveTo>
                <a:pt x="187155" y="2554175"/>
              </a:moveTo>
              <a:arcTo wR="1763550" hR="1763550" stAng="9201865"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0DD7D2-A604-4CFD-9F0F-548100706643}">
      <dsp:nvSpPr>
        <dsp:cNvPr id="0" name=""/>
        <dsp:cNvSpPr/>
      </dsp:nvSpPr>
      <dsp:spPr>
        <a:xfrm>
          <a:off x="397" y="1827020"/>
          <a:ext cx="1357755" cy="882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Overcrowding</a:t>
          </a:r>
        </a:p>
      </dsp:txBody>
      <dsp:txXfrm>
        <a:off x="43479" y="1870102"/>
        <a:ext cx="1271591" cy="796377"/>
      </dsp:txXfrm>
    </dsp:sp>
    <dsp:sp modelId="{D6DB5609-2B6E-4CD3-AF2F-F8115A01CF9B}">
      <dsp:nvSpPr>
        <dsp:cNvPr id="0" name=""/>
        <dsp:cNvSpPr/>
      </dsp:nvSpPr>
      <dsp:spPr>
        <a:xfrm>
          <a:off x="592961" y="1049707"/>
          <a:ext cx="3527101" cy="3527101"/>
        </a:xfrm>
        <a:custGeom>
          <a:avLst/>
          <a:gdLst/>
          <a:ahLst/>
          <a:cxnLst/>
          <a:rect l="0" t="0" r="0" b="0"/>
          <a:pathLst>
            <a:path>
              <a:moveTo>
                <a:pt x="424143" y="616336"/>
              </a:moveTo>
              <a:arcTo wR="1763550" hR="1763550" stAng="13234821"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DE578-F449-4DF0-AF55-7F5A5CA8E974}" type="datetimeFigureOut">
              <a:rPr lang="en-US" smtClean="0"/>
              <a:t>3/12/2018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5C58C6-C75B-495D-8429-FB842FD16D75}" type="slidenum">
              <a:rPr lang="en-US" smtClean="0"/>
              <a:t>‹#›</a:t>
            </a:fld>
            <a:endParaRPr lang="en-US"/>
          </a:p>
        </p:txBody>
      </p:sp>
    </p:spTree>
    <p:extLst>
      <p:ext uri="{BB962C8B-B14F-4D97-AF65-F5344CB8AC3E}">
        <p14:creationId xmlns:p14="http://schemas.microsoft.com/office/powerpoint/2010/main" val="122878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a:t>
            </a:r>
            <a:r>
              <a:rPr lang="en-US" baseline="0" dirty="0"/>
              <a:t> One : Mass incarceration is an historic problem.  Read captions. The United States incarcerates more people than any country in the world and we have seen a 500% increase in the incarcerated population in the U.S. over 30 years.  Root causes include the War on Drugs for which President Clinton has recently provided half-hearted apology given unintended consequences and deinstitutionalization of </a:t>
            </a:r>
            <a:r>
              <a:rPr lang="en-US" baseline="0" dirty="0" err="1"/>
              <a:t>indviduals</a:t>
            </a:r>
            <a:r>
              <a:rPr lang="en-US" baseline="0" dirty="0"/>
              <a:t> with serious mental illness. </a:t>
            </a:r>
            <a:endParaRPr lang="en-US" dirty="0"/>
          </a:p>
        </p:txBody>
      </p:sp>
      <p:sp>
        <p:nvSpPr>
          <p:cNvPr id="4" name="Slide Number Placeholder 3"/>
          <p:cNvSpPr>
            <a:spLocks noGrp="1"/>
          </p:cNvSpPr>
          <p:nvPr>
            <p:ph type="sldNum" sz="quarter" idx="10"/>
          </p:nvPr>
        </p:nvSpPr>
        <p:spPr/>
        <p:txBody>
          <a:bodyPr/>
          <a:lstStyle/>
          <a:p>
            <a:fld id="{602C42F3-75BB-4A0E-B5BF-E5EF27113EC7}" type="slidenum">
              <a:rPr lang="en-US" smtClean="0"/>
              <a:pPr/>
              <a:t>2</a:t>
            </a:fld>
            <a:endParaRPr lang="en-US"/>
          </a:p>
        </p:txBody>
      </p:sp>
    </p:spTree>
    <p:extLst>
      <p:ext uri="{BB962C8B-B14F-4D97-AF65-F5344CB8AC3E}">
        <p14:creationId xmlns:p14="http://schemas.microsoft.com/office/powerpoint/2010/main" val="1871287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58C6-C75B-495D-8429-FB842FD16D75}" type="slidenum">
              <a:rPr lang="en-US" smtClean="0"/>
              <a:t>14</a:t>
            </a:fld>
            <a:endParaRPr lang="en-US"/>
          </a:p>
        </p:txBody>
      </p:sp>
    </p:spTree>
    <p:extLst>
      <p:ext uri="{BB962C8B-B14F-4D97-AF65-F5344CB8AC3E}">
        <p14:creationId xmlns:p14="http://schemas.microsoft.com/office/powerpoint/2010/main" val="209872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58C6-C75B-495D-8429-FB842FD16D75}" type="slidenum">
              <a:rPr lang="en-US" smtClean="0"/>
              <a:t>15</a:t>
            </a:fld>
            <a:endParaRPr lang="en-US"/>
          </a:p>
        </p:txBody>
      </p:sp>
    </p:spTree>
    <p:extLst>
      <p:ext uri="{BB962C8B-B14F-4D97-AF65-F5344CB8AC3E}">
        <p14:creationId xmlns:p14="http://schemas.microsoft.com/office/powerpoint/2010/main" val="114839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 needs more physicians speaking out on mass incarceration issues</a:t>
            </a:r>
          </a:p>
          <a:p>
            <a:endParaRPr lang="en-US" dirty="0"/>
          </a:p>
        </p:txBody>
      </p:sp>
      <p:sp>
        <p:nvSpPr>
          <p:cNvPr id="4" name="Slide Number Placeholder 3"/>
          <p:cNvSpPr>
            <a:spLocks noGrp="1"/>
          </p:cNvSpPr>
          <p:nvPr>
            <p:ph type="sldNum" sz="quarter" idx="10"/>
          </p:nvPr>
        </p:nvSpPr>
        <p:spPr/>
        <p:txBody>
          <a:bodyPr/>
          <a:lstStyle/>
          <a:p>
            <a:fld id="{075C58C6-C75B-495D-8429-FB842FD16D75}" type="slidenum">
              <a:rPr lang="en-US" smtClean="0"/>
              <a:t>16</a:t>
            </a:fld>
            <a:endParaRPr lang="en-US"/>
          </a:p>
        </p:txBody>
      </p:sp>
    </p:spTree>
    <p:extLst>
      <p:ext uri="{BB962C8B-B14F-4D97-AF65-F5344CB8AC3E}">
        <p14:creationId xmlns:p14="http://schemas.microsoft.com/office/powerpoint/2010/main" val="38782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 are substantially more likely than women</a:t>
            </a:r>
            <a:r>
              <a:rPr lang="en-US" baseline="0" dirty="0"/>
              <a:t> to experience incarceration.  However, when we turn our attention to populations of color, there is a huge disparity, particularly for African </a:t>
            </a:r>
            <a:r>
              <a:rPr lang="en-US" baseline="0" dirty="0" err="1"/>
              <a:t>Americalns</a:t>
            </a:r>
            <a:r>
              <a:rPr lang="en-US" baseline="0" dirty="0"/>
              <a:t>, when it comes to incarceration.  One in three black men have a lifetime risk of incarceration and one in six Latino men. This disparity extends to women.  Furthermore, 70% of black men with less than a HS education are jailed by 40 and black youth are 7x more likely to be tried as an adult.  White people seeing these statistics for the first time might be shocked but step into the shoes of our colleagues of color and consider the visceral and deeply personal threat that such statistics signify.</a:t>
            </a:r>
            <a:endParaRPr lang="en-US" dirty="0"/>
          </a:p>
        </p:txBody>
      </p:sp>
      <p:sp>
        <p:nvSpPr>
          <p:cNvPr id="4" name="Slide Number Placeholder 3"/>
          <p:cNvSpPr>
            <a:spLocks noGrp="1"/>
          </p:cNvSpPr>
          <p:nvPr>
            <p:ph type="sldNum" sz="quarter" idx="10"/>
          </p:nvPr>
        </p:nvSpPr>
        <p:spPr/>
        <p:txBody>
          <a:bodyPr/>
          <a:lstStyle/>
          <a:p>
            <a:fld id="{602C42F3-75BB-4A0E-B5BF-E5EF27113EC7}" type="slidenum">
              <a:rPr lang="en-US" smtClean="0"/>
              <a:pPr/>
              <a:t>3</a:t>
            </a:fld>
            <a:endParaRPr lang="en-US"/>
          </a:p>
        </p:txBody>
      </p:sp>
    </p:spTree>
    <p:extLst>
      <p:ext uri="{BB962C8B-B14F-4D97-AF65-F5344CB8AC3E}">
        <p14:creationId xmlns:p14="http://schemas.microsoft.com/office/powerpoint/2010/main" val="95397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Beyond the numbers, now consider the downstream impact on families,</a:t>
            </a:r>
            <a:r>
              <a:rPr lang="en-US" baseline="0" dirty="0"/>
              <a:t> children and grandchildren.  Then it will come as no surprise that Sesame Street sought to address the impact on children  by creating the video, Little Children, Big Challenges: Incarceration where a new character named Alex interviewed children who had a parent who was incarcerated. </a:t>
            </a:r>
            <a:endParaRPr lang="en-US" dirty="0"/>
          </a:p>
        </p:txBody>
      </p:sp>
      <p:sp>
        <p:nvSpPr>
          <p:cNvPr id="4" name="Slide Number Placeholder 3"/>
          <p:cNvSpPr>
            <a:spLocks noGrp="1"/>
          </p:cNvSpPr>
          <p:nvPr>
            <p:ph type="sldNum" sz="quarter" idx="10"/>
          </p:nvPr>
        </p:nvSpPr>
        <p:spPr/>
        <p:txBody>
          <a:bodyPr/>
          <a:lstStyle/>
          <a:p>
            <a:fld id="{602C42F3-75BB-4A0E-B5BF-E5EF27113EC7}" type="slidenum">
              <a:rPr lang="en-US" smtClean="0"/>
              <a:pPr/>
              <a:t>4</a:t>
            </a:fld>
            <a:endParaRPr lang="en-US"/>
          </a:p>
        </p:txBody>
      </p:sp>
    </p:spTree>
    <p:extLst>
      <p:ext uri="{BB962C8B-B14F-4D97-AF65-F5344CB8AC3E}">
        <p14:creationId xmlns:p14="http://schemas.microsoft.com/office/powerpoint/2010/main" val="422388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land of the free, the land of liberty, of individual freedom------------- imprisons more of its citizenry than any other sovereignty in the history of modern civilization.</a:t>
            </a:r>
          </a:p>
          <a:p>
            <a:endParaRPr lang="en-US" baseline="0" dirty="0"/>
          </a:p>
          <a:p>
            <a:r>
              <a:rPr lang="en-US" baseline="0" dirty="0" err="1"/>
              <a:t>Thi</a:t>
            </a:r>
            <a:r>
              <a:rPr lang="en-US" dirty="0"/>
              <a:t>- We have 5 % of the global population, but 25 percent of the world’s prisoners</a:t>
            </a:r>
          </a:p>
        </p:txBody>
      </p:sp>
      <p:sp>
        <p:nvSpPr>
          <p:cNvPr id="4" name="Slide Number Placeholder 3"/>
          <p:cNvSpPr>
            <a:spLocks noGrp="1"/>
          </p:cNvSpPr>
          <p:nvPr>
            <p:ph type="sldNum" sz="quarter" idx="10"/>
          </p:nvPr>
        </p:nvSpPr>
        <p:spPr/>
        <p:txBody>
          <a:bodyPr/>
          <a:lstStyle/>
          <a:p>
            <a:fld id="{14D7DFCB-23CE-4F17-855C-502B1072E80C}" type="slidenum">
              <a:rPr lang="en-US" smtClean="0"/>
              <a:t>5</a:t>
            </a:fld>
            <a:endParaRPr lang="en-US"/>
          </a:p>
        </p:txBody>
      </p:sp>
    </p:spTree>
    <p:extLst>
      <p:ext uri="{BB962C8B-B14F-4D97-AF65-F5344CB8AC3E}">
        <p14:creationId xmlns:p14="http://schemas.microsoft.com/office/powerpoint/2010/main" val="3989187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land of the free, the land of liberty, of individual freedom------------- imprisons more of its citizenry than any other sovereignty in the history of modern civilization.</a:t>
            </a:r>
          </a:p>
          <a:p>
            <a:endParaRPr lang="en-US" baseline="0" dirty="0"/>
          </a:p>
          <a:p>
            <a:r>
              <a:rPr lang="en-US" baseline="0" dirty="0" err="1"/>
              <a:t>Thi</a:t>
            </a:r>
            <a:r>
              <a:rPr lang="en-US" dirty="0"/>
              <a:t>- We have 5 % of the global population, but 25 percent of the world’s prisoners</a:t>
            </a:r>
          </a:p>
        </p:txBody>
      </p:sp>
      <p:sp>
        <p:nvSpPr>
          <p:cNvPr id="4" name="Slide Number Placeholder 3"/>
          <p:cNvSpPr>
            <a:spLocks noGrp="1"/>
          </p:cNvSpPr>
          <p:nvPr>
            <p:ph type="sldNum" sz="quarter" idx="10"/>
          </p:nvPr>
        </p:nvSpPr>
        <p:spPr/>
        <p:txBody>
          <a:bodyPr/>
          <a:lstStyle/>
          <a:p>
            <a:fld id="{14D7DFCB-23CE-4F17-855C-502B1072E80C}" type="slidenum">
              <a:rPr lang="en-US" smtClean="0"/>
              <a:t>6</a:t>
            </a:fld>
            <a:endParaRPr lang="en-US"/>
          </a:p>
        </p:txBody>
      </p:sp>
    </p:spTree>
    <p:extLst>
      <p:ext uri="{BB962C8B-B14F-4D97-AF65-F5344CB8AC3E}">
        <p14:creationId xmlns:p14="http://schemas.microsoft.com/office/powerpoint/2010/main" val="316631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Mass incarceration is tied to systemic structures of slavery,  labor exploitation, convict leasing, white rebellion against the Civil Rights Movement, an</a:t>
            </a:r>
          </a:p>
          <a:p>
            <a:endParaRPr lang="en-US" dirty="0"/>
          </a:p>
        </p:txBody>
      </p:sp>
      <p:sp>
        <p:nvSpPr>
          <p:cNvPr id="4" name="Slide Number Placeholder 3"/>
          <p:cNvSpPr>
            <a:spLocks noGrp="1"/>
          </p:cNvSpPr>
          <p:nvPr>
            <p:ph type="sldNum" sz="quarter" idx="10"/>
          </p:nvPr>
        </p:nvSpPr>
        <p:spPr/>
        <p:txBody>
          <a:bodyPr/>
          <a:lstStyle/>
          <a:p>
            <a:fld id="{075C58C6-C75B-495D-8429-FB842FD16D75}" type="slidenum">
              <a:rPr lang="en-US" smtClean="0"/>
              <a:t>7</a:t>
            </a:fld>
            <a:endParaRPr lang="en-US"/>
          </a:p>
        </p:txBody>
      </p:sp>
    </p:spTree>
    <p:extLst>
      <p:ext uri="{BB962C8B-B14F-4D97-AF65-F5344CB8AC3E}">
        <p14:creationId xmlns:p14="http://schemas.microsoft.com/office/powerpoint/2010/main" val="299849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range of interrelated factors underlie the rise of mass incarceration: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075C58C6-C75B-495D-8429-FB842FD16D75}" type="slidenum">
              <a:rPr lang="en-US" smtClean="0"/>
              <a:t>8</a:t>
            </a:fld>
            <a:endParaRPr lang="en-US"/>
          </a:p>
        </p:txBody>
      </p:sp>
    </p:spTree>
    <p:extLst>
      <p:ext uri="{BB962C8B-B14F-4D97-AF65-F5344CB8AC3E}">
        <p14:creationId xmlns:p14="http://schemas.microsoft.com/office/powerpoint/2010/main" val="419948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7DFCB-23CE-4F17-855C-502B1072E80C}" type="slidenum">
              <a:rPr lang="en-US" smtClean="0"/>
              <a:t>9</a:t>
            </a:fld>
            <a:endParaRPr lang="en-US"/>
          </a:p>
        </p:txBody>
      </p:sp>
    </p:spTree>
    <p:extLst>
      <p:ext uri="{BB962C8B-B14F-4D97-AF65-F5344CB8AC3E}">
        <p14:creationId xmlns:p14="http://schemas.microsoft.com/office/powerpoint/2010/main" val="79179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effects: </a:t>
            </a:r>
          </a:p>
          <a:p>
            <a:r>
              <a:rPr lang="en-US" dirty="0"/>
              <a:t>correctional facilities are unhealthy environments, where individuals are exposed to a range of conditions that are detrimental to physical and mental health—overcrowding, violence, poor nutrition, unsanitary conditions, and solitary confinement. </a:t>
            </a:r>
          </a:p>
          <a:p>
            <a:endParaRPr lang="en-US" dirty="0"/>
          </a:p>
          <a:p>
            <a:r>
              <a:rPr lang="en-US" dirty="0"/>
              <a:t>As the US Supreme Court affirmed in the landmark case </a:t>
            </a:r>
            <a:r>
              <a:rPr lang="en-US" i="1" dirty="0"/>
              <a:t>Plata v. Brown</a:t>
            </a:r>
            <a:r>
              <a:rPr lang="en-US" dirty="0"/>
              <a:t> (2011) addressing overcrowding in Californian prisons, such conditions can result in an “unconscionable degree of suffering and death.”</a:t>
            </a:r>
            <a:endParaRPr lang="en-US" baseline="0" dirty="0"/>
          </a:p>
          <a:p>
            <a:endParaRPr lang="en-US" dirty="0"/>
          </a:p>
          <a:p>
            <a:r>
              <a:rPr lang="en-US" b="1" dirty="0"/>
              <a:t>HIV example: </a:t>
            </a:r>
          </a:p>
          <a:p>
            <a:r>
              <a:rPr lang="en-US" b="0" dirty="0"/>
              <a:t>1) Exposure</a:t>
            </a:r>
            <a:r>
              <a:rPr lang="en-US" b="0" baseline="0" dirty="0"/>
              <a:t> to conditions inside prisons that transmit disease (poor testing, sexual violence, condoms are contraband)</a:t>
            </a:r>
            <a:br>
              <a:rPr lang="en-US" b="0" baseline="0" dirty="0"/>
            </a:br>
            <a:endParaRPr lang="en-US" b="0" dirty="0"/>
          </a:p>
          <a:p>
            <a:r>
              <a:rPr lang="en-US" b="0" dirty="0"/>
              <a:t>2) Systematic</a:t>
            </a:r>
            <a:r>
              <a:rPr lang="en-US" b="0" baseline="0" dirty="0"/>
              <a:t> removal of black men from urban areas– has played a major role in driving inequalities in HIV infections and AIDS related deaths by altering demographic composition of neighborhoods, altering sexual networks, and exacerbating poverty and addiction. </a:t>
            </a:r>
            <a:endParaRPr lang="en-US" b="0" dirty="0"/>
          </a:p>
        </p:txBody>
      </p:sp>
      <p:sp>
        <p:nvSpPr>
          <p:cNvPr id="4" name="Slide Number Placeholder 3"/>
          <p:cNvSpPr>
            <a:spLocks noGrp="1"/>
          </p:cNvSpPr>
          <p:nvPr>
            <p:ph type="sldNum" sz="quarter" idx="10"/>
          </p:nvPr>
        </p:nvSpPr>
        <p:spPr/>
        <p:txBody>
          <a:bodyPr/>
          <a:lstStyle/>
          <a:p>
            <a:fld id="{14D7DFCB-23CE-4F17-855C-502B1072E80C}" type="slidenum">
              <a:rPr lang="en-US" smtClean="0"/>
              <a:t>13</a:t>
            </a:fld>
            <a:endParaRPr lang="en-US"/>
          </a:p>
        </p:txBody>
      </p:sp>
    </p:spTree>
    <p:extLst>
      <p:ext uri="{BB962C8B-B14F-4D97-AF65-F5344CB8AC3E}">
        <p14:creationId xmlns:p14="http://schemas.microsoft.com/office/powerpoint/2010/main" val="3159481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6BBCD6-D882-4C38-8D51-DCB821240E8B}" type="slidenum">
              <a:rPr lang="en-US" smtClean="0"/>
              <a:t>‹#›</a:t>
            </a:fld>
            <a:endParaRPr lang="en-US"/>
          </a:p>
        </p:txBody>
      </p:sp>
    </p:spTree>
    <p:extLst>
      <p:ext uri="{BB962C8B-B14F-4D97-AF65-F5344CB8AC3E}">
        <p14:creationId xmlns:p14="http://schemas.microsoft.com/office/powerpoint/2010/main" val="406058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69327"/>
            <a:ext cx="10744200" cy="1889779"/>
          </a:xfrm>
        </p:spPr>
        <p:txBody>
          <a:bodyPr anchor="ctr">
            <a:normAutofit/>
          </a:bodyPr>
          <a:lstStyle>
            <a:lvl1pPr algn="ctr">
              <a:defRPr sz="5400" b="1">
                <a:solidFill>
                  <a:schemeClr val="accent3">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2454564"/>
            <a:ext cx="10744200" cy="1655762"/>
          </a:xfrm>
        </p:spPr>
        <p:txBody>
          <a:bodyPr anchor="t"/>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BBCD6-D882-4C38-8D51-DCB821240E8B}" type="slidenum">
              <a:rPr lang="en-US" smtClean="0"/>
              <a:t>‹#›</a:t>
            </a:fld>
            <a:endParaRPr lang="en-US"/>
          </a:p>
        </p:txBody>
      </p:sp>
    </p:spTree>
    <p:extLst>
      <p:ext uri="{BB962C8B-B14F-4D97-AF65-F5344CB8AC3E}">
        <p14:creationId xmlns:p14="http://schemas.microsoft.com/office/powerpoint/2010/main" val="247903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BE093-56C4-4E2B-B2B9-B0DF8A4BAA37}"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BBCD6-D882-4C38-8D51-DCB821240E8B}" type="slidenum">
              <a:rPr lang="en-US" smtClean="0"/>
              <a:t>‹#›</a:t>
            </a:fld>
            <a:endParaRPr lang="en-US"/>
          </a:p>
        </p:txBody>
      </p:sp>
    </p:spTree>
    <p:extLst>
      <p:ext uri="{BB962C8B-B14F-4D97-AF65-F5344CB8AC3E}">
        <p14:creationId xmlns:p14="http://schemas.microsoft.com/office/powerpoint/2010/main" val="363125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BE093-56C4-4E2B-B2B9-B0DF8A4BAA37}"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BBCD6-D882-4C38-8D51-DCB821240E8B}" type="slidenum">
              <a:rPr lang="en-US" smtClean="0"/>
              <a:t>‹#›</a:t>
            </a:fld>
            <a:endParaRPr lang="en-US"/>
          </a:p>
        </p:txBody>
      </p:sp>
    </p:spTree>
    <p:extLst>
      <p:ext uri="{BB962C8B-B14F-4D97-AF65-F5344CB8AC3E}">
        <p14:creationId xmlns:p14="http://schemas.microsoft.com/office/powerpoint/2010/main" val="148029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BE093-56C4-4E2B-B2B9-B0DF8A4BAA37}"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BBCD6-D882-4C38-8D51-DCB821240E8B}" type="slidenum">
              <a:rPr lang="en-US" smtClean="0"/>
              <a:t>‹#›</a:t>
            </a:fld>
            <a:endParaRPr lang="en-US"/>
          </a:p>
        </p:txBody>
      </p:sp>
    </p:spTree>
    <p:extLst>
      <p:ext uri="{BB962C8B-B14F-4D97-AF65-F5344CB8AC3E}">
        <p14:creationId xmlns:p14="http://schemas.microsoft.com/office/powerpoint/2010/main" val="51423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BE093-56C4-4E2B-B2B9-B0DF8A4BAA37}"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BBCD6-D882-4C38-8D51-DCB821240E8B}" type="slidenum">
              <a:rPr lang="en-US" smtClean="0"/>
              <a:t>‹#›</a:t>
            </a:fld>
            <a:endParaRPr lang="en-US"/>
          </a:p>
        </p:txBody>
      </p:sp>
    </p:spTree>
    <p:extLst>
      <p:ext uri="{BB962C8B-B14F-4D97-AF65-F5344CB8AC3E}">
        <p14:creationId xmlns:p14="http://schemas.microsoft.com/office/powerpoint/2010/main" val="293546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BE093-56C4-4E2B-B2B9-B0DF8A4BAA37}"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BBCD6-D882-4C38-8D51-DCB821240E8B}" type="slidenum">
              <a:rPr lang="en-US" smtClean="0"/>
              <a:t>‹#›</a:t>
            </a:fld>
            <a:endParaRPr lang="en-US"/>
          </a:p>
        </p:txBody>
      </p:sp>
    </p:spTree>
    <p:extLst>
      <p:ext uri="{BB962C8B-B14F-4D97-AF65-F5344CB8AC3E}">
        <p14:creationId xmlns:p14="http://schemas.microsoft.com/office/powerpoint/2010/main" val="125405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BE093-56C4-4E2B-B2B9-B0DF8A4BAA37}"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BBCD6-D882-4C38-8D51-DCB821240E8B}" type="slidenum">
              <a:rPr lang="en-US" smtClean="0"/>
              <a:t>‹#›</a:t>
            </a:fld>
            <a:endParaRPr lang="en-US"/>
          </a:p>
        </p:txBody>
      </p:sp>
    </p:spTree>
    <p:extLst>
      <p:ext uri="{BB962C8B-B14F-4D97-AF65-F5344CB8AC3E}">
        <p14:creationId xmlns:p14="http://schemas.microsoft.com/office/powerpoint/2010/main" val="365915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348553"/>
            <a:ext cx="10972800" cy="1796328"/>
          </a:xfrm>
          <a:prstGeom prst="rect">
            <a:avLst/>
          </a:prstGeom>
        </p:spPr>
        <p:txBody>
          <a:bodyPr vert="horz" lIns="121917" tIns="0" rIns="121917" bIns="60958" rtlCol="0" anchor="t" anchorCtr="0">
            <a:no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609600" y="2351447"/>
            <a:ext cx="10972800" cy="3744543"/>
          </a:xfrm>
          <a:prstGeom prst="rect">
            <a:avLst/>
          </a:prstGeom>
        </p:spPr>
        <p:txBody>
          <a:bodyPr vert="horz" lIns="121917" tIns="60958" rIns="121917" bIns="60958"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45328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BE093-56C4-4E2B-B2B9-B0DF8A4BAA37}"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BBCD6-D882-4C38-8D51-DCB821240E8B}" type="slidenum">
              <a:rPr lang="en-US" smtClean="0"/>
              <a:t>‹#›</a:t>
            </a:fld>
            <a:endParaRPr lang="en-US"/>
          </a:p>
        </p:txBody>
      </p:sp>
      <p:pic>
        <p:nvPicPr>
          <p:cNvPr id="7" name="Picture 6"/>
          <p:cNvPicPr>
            <a:picLocks noChangeAspect="1"/>
          </p:cNvPicPr>
          <p:nvPr userDrawn="1"/>
        </p:nvPicPr>
        <p:blipFill rotWithShape="1">
          <a:blip r:embed="rId12" cstate="print">
            <a:extLst>
              <a:ext uri="{28A0092B-C50C-407E-A947-70E740481C1C}">
                <a14:useLocalDpi xmlns:a14="http://schemas.microsoft.com/office/drawing/2010/main" val="0"/>
              </a:ext>
            </a:extLst>
          </a:blip>
          <a:srcRect l="38954" b="16380"/>
          <a:stretch/>
        </p:blipFill>
        <p:spPr>
          <a:xfrm>
            <a:off x="398929" y="6108843"/>
            <a:ext cx="888880" cy="612632"/>
          </a:xfrm>
          <a:prstGeom prst="rect">
            <a:avLst/>
          </a:prstGeom>
          <a:effectLst>
            <a:outerShdw blurRad="266700" dist="25400" dir="2700000" sx="102000" sy="102000" algn="tl" rotWithShape="0">
              <a:schemeClr val="tx2">
                <a:lumMod val="50000"/>
                <a:alpha val="85000"/>
              </a:schemeClr>
            </a:outerShdw>
          </a:effectLst>
        </p:spPr>
      </p:pic>
    </p:spTree>
    <p:extLst>
      <p:ext uri="{BB962C8B-B14F-4D97-AF65-F5344CB8AC3E}">
        <p14:creationId xmlns:p14="http://schemas.microsoft.com/office/powerpoint/2010/main" val="154728972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2" r:id="rId4"/>
    <p:sldLayoutId id="2147483653" r:id="rId5"/>
    <p:sldLayoutId id="2147483654" r:id="rId6"/>
    <p:sldLayoutId id="2147483657" r:id="rId7"/>
    <p:sldLayoutId id="2147483656" r:id="rId8"/>
    <p:sldLayoutId id="2147483658" r:id="rId9"/>
  </p:sldLayoutIdLst>
  <p:txStyles>
    <p:titleStyle>
      <a:lvl1pPr algn="l" defTabSz="914400" rtl="0" eaLnBrk="1" latinLnBrk="0" hangingPunct="1">
        <a:lnSpc>
          <a:spcPct val="90000"/>
        </a:lnSpc>
        <a:spcBef>
          <a:spcPct val="0"/>
        </a:spcBef>
        <a:buNone/>
        <a:defRPr sz="4400" b="1" kern="1200">
          <a:solidFill>
            <a:schemeClr val="accent3">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0ahUKEwjeuoDhztzVAhVKSiYKHUCQDBQQjRwIBw&amp;url=https://www.pinterest.com/pin/256564509999494516/&amp;psig=AFQjCNEiZHrOAZXhHPurUsKha3w9X9y2WA&amp;ust=1503002494361637"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25.jpeg"/><Relationship Id="rId5" Type="http://schemas.openxmlformats.org/officeDocument/2006/relationships/diagramQuickStyle" Target="../diagrams/quickStyle1.xml"/><Relationship Id="rId10" Type="http://schemas.openxmlformats.org/officeDocument/2006/relationships/image" Target="../media/image24.jpeg"/><Relationship Id="rId4" Type="http://schemas.openxmlformats.org/officeDocument/2006/relationships/diagramLayout" Target="../diagrams/layout1.xml"/><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Social Justice Behind and Beyond the Bars</a:t>
            </a:r>
          </a:p>
        </p:txBody>
      </p:sp>
      <p:sp>
        <p:nvSpPr>
          <p:cNvPr id="5" name="Subtitle 4"/>
          <p:cNvSpPr>
            <a:spLocks noGrp="1"/>
          </p:cNvSpPr>
          <p:nvPr>
            <p:ph type="subTitle" idx="1"/>
          </p:nvPr>
        </p:nvSpPr>
        <p:spPr/>
        <p:txBody>
          <a:bodyPr/>
          <a:lstStyle/>
          <a:p>
            <a:r>
              <a:rPr lang="en-US" dirty="0"/>
              <a:t>Criminal Justice Health &amp; Academic </a:t>
            </a:r>
            <a:r>
              <a:rPr lang="en-US" dirty="0" smtClean="0"/>
              <a:t>Medicine</a:t>
            </a:r>
          </a:p>
          <a:p>
            <a:r>
              <a:rPr lang="en-US" dirty="0" smtClean="0"/>
              <a:t>Additional Resource </a:t>
            </a:r>
            <a:endParaRPr lang="en-US" dirty="0" smtClean="0"/>
          </a:p>
          <a:p>
            <a:endParaRPr lang="en-US" dirty="0"/>
          </a:p>
        </p:txBody>
      </p:sp>
    </p:spTree>
    <p:extLst>
      <p:ext uri="{BB962C8B-B14F-4D97-AF65-F5344CB8AC3E}">
        <p14:creationId xmlns:p14="http://schemas.microsoft.com/office/powerpoint/2010/main" val="223524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urden of disease behind bars">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6246" y="305170"/>
            <a:ext cx="7938627" cy="613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91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2392" y="220886"/>
            <a:ext cx="5961064" cy="5933199"/>
          </a:xfrm>
          <a:prstGeom prst="rect">
            <a:avLst/>
          </a:prstGeom>
        </p:spPr>
      </p:pic>
      <p:sp>
        <p:nvSpPr>
          <p:cNvPr id="5" name="TextBox 4"/>
          <p:cNvSpPr txBox="1"/>
          <p:nvPr/>
        </p:nvSpPr>
        <p:spPr>
          <a:xfrm>
            <a:off x="6792686" y="2002972"/>
            <a:ext cx="5105400" cy="1477328"/>
          </a:xfrm>
          <a:prstGeom prst="rect">
            <a:avLst/>
          </a:prstGeom>
          <a:noFill/>
        </p:spPr>
        <p:txBody>
          <a:bodyPr wrap="square" rtlCol="0">
            <a:spAutoFit/>
          </a:bodyPr>
          <a:lstStyle/>
          <a:p>
            <a:r>
              <a:rPr lang="en-US" dirty="0"/>
              <a:t>Jails and prisons are largest behavioral health provider in most states, especially for people who are poor, uninsured, and underserved. </a:t>
            </a:r>
          </a:p>
          <a:p>
            <a:endParaRPr lang="en-US" dirty="0"/>
          </a:p>
          <a:p>
            <a:endParaRPr lang="en-US" dirty="0"/>
          </a:p>
        </p:txBody>
      </p:sp>
    </p:spTree>
    <p:extLst>
      <p:ext uri="{BB962C8B-B14F-4D97-AF65-F5344CB8AC3E}">
        <p14:creationId xmlns:p14="http://schemas.microsoft.com/office/powerpoint/2010/main" val="255013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39343" y="1382486"/>
            <a:ext cx="6373757" cy="4585580"/>
          </a:xfrm>
          <a:prstGeom prst="rect">
            <a:avLst/>
          </a:prstGeom>
        </p:spPr>
      </p:pic>
      <p:pic>
        <p:nvPicPr>
          <p:cNvPr id="5122" name="Picture 2" descr="Image result for aging in pr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19" y="1382486"/>
            <a:ext cx="4388624" cy="14012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ging in p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42" y="3019184"/>
            <a:ext cx="3625850" cy="1812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8543" y="283029"/>
            <a:ext cx="7543800" cy="523220"/>
          </a:xfrm>
          <a:prstGeom prst="rect">
            <a:avLst/>
          </a:prstGeom>
          <a:noFill/>
        </p:spPr>
        <p:txBody>
          <a:bodyPr wrap="square" rtlCol="0">
            <a:spAutoFit/>
          </a:bodyPr>
          <a:lstStyle/>
          <a:p>
            <a:r>
              <a:rPr lang="en-US" sz="2800" dirty="0"/>
              <a:t>Aging behind bars is a mounting crisis</a:t>
            </a:r>
          </a:p>
        </p:txBody>
      </p:sp>
    </p:spTree>
    <p:extLst>
      <p:ext uri="{BB962C8B-B14F-4D97-AF65-F5344CB8AC3E}">
        <p14:creationId xmlns:p14="http://schemas.microsoft.com/office/powerpoint/2010/main" val="136874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125413"/>
            <a:ext cx="10515600" cy="1325562"/>
          </a:xfrm>
        </p:spPr>
        <p:txBody>
          <a:bodyPr>
            <a:normAutofit/>
          </a:bodyPr>
          <a:lstStyle/>
          <a:p>
            <a:r>
              <a:rPr lang="en-US" sz="2800" b="1" dirty="0"/>
              <a:t>Living conditions in correctional environments</a:t>
            </a:r>
          </a:p>
        </p:txBody>
      </p:sp>
      <p:graphicFrame>
        <p:nvGraphicFramePr>
          <p:cNvPr id="9" name="Diagram 8"/>
          <p:cNvGraphicFramePr/>
          <p:nvPr>
            <p:extLst>
              <p:ext uri="{D42A27DB-BD31-4B8C-83A1-F6EECF244321}">
                <p14:modId xmlns:p14="http://schemas.microsoft.com/office/powerpoint/2010/main" val="1970708423"/>
              </p:ext>
            </p:extLst>
          </p:nvPr>
        </p:nvGraphicFramePr>
        <p:xfrm>
          <a:off x="3645755" y="1275908"/>
          <a:ext cx="4713024" cy="534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google images -- mass incarceration and population heal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528" y="4786931"/>
            <a:ext cx="3142993" cy="20923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litary confinement ce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78" y="1053264"/>
            <a:ext cx="3349994" cy="16749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 result for solitary confinement cel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1976" y="4550735"/>
            <a:ext cx="3556083" cy="20002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overcrowding in alabama pris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7962" y="1729624"/>
            <a:ext cx="3415957" cy="222037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storage.googleapis.com/vera-web-assets/images/the-challenges-of-reentry/Human-Toll.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227528" y="2823953"/>
            <a:ext cx="3226197" cy="186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3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9944" y="1006800"/>
            <a:ext cx="8534398" cy="5233220"/>
          </a:xfrm>
          <a:prstGeom prst="rect">
            <a:avLst/>
          </a:prstGeom>
        </p:spPr>
      </p:pic>
    </p:spTree>
    <p:extLst>
      <p:ext uri="{BB962C8B-B14F-4D97-AF65-F5344CB8AC3E}">
        <p14:creationId xmlns:p14="http://schemas.microsoft.com/office/powerpoint/2010/main" val="19802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4657" y="359229"/>
            <a:ext cx="9187543" cy="369332"/>
          </a:xfrm>
          <a:prstGeom prst="rect">
            <a:avLst/>
          </a:prstGeom>
          <a:noFill/>
        </p:spPr>
        <p:txBody>
          <a:bodyPr wrap="square" rtlCol="0">
            <a:spAutoFit/>
          </a:bodyPr>
          <a:lstStyle/>
          <a:p>
            <a:endParaRPr lang="en-US" dirty="0"/>
          </a:p>
        </p:txBody>
      </p:sp>
      <p:pic>
        <p:nvPicPr>
          <p:cNvPr id="6148" name="Picture 4" descr="Image result for social determinants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203" y="1467225"/>
            <a:ext cx="6724196" cy="4193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73629" y="543895"/>
            <a:ext cx="9056914" cy="923330"/>
          </a:xfrm>
          <a:prstGeom prst="rect">
            <a:avLst/>
          </a:prstGeom>
          <a:noFill/>
        </p:spPr>
        <p:txBody>
          <a:bodyPr wrap="square" rtlCol="0">
            <a:spAutoFit/>
          </a:bodyPr>
          <a:lstStyle/>
          <a:p>
            <a:r>
              <a:rPr lang="en-US" dirty="0"/>
              <a:t>Familial and community level exposure to the criminal justice system has far-reaching effects beyond the individual by impacting known social determinants of health: </a:t>
            </a:r>
          </a:p>
          <a:p>
            <a:endParaRPr lang="en-US" dirty="0"/>
          </a:p>
        </p:txBody>
      </p:sp>
    </p:spTree>
    <p:extLst>
      <p:ext uri="{BB962C8B-B14F-4D97-AF65-F5344CB8AC3E}">
        <p14:creationId xmlns:p14="http://schemas.microsoft.com/office/powerpoint/2010/main" val="86752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9453282" cy="1325563"/>
          </a:xfrm>
        </p:spPr>
        <p:txBody>
          <a:bodyPr>
            <a:normAutofit/>
          </a:bodyPr>
          <a:lstStyle/>
          <a:p>
            <a:pPr algn="ctr"/>
            <a:r>
              <a:rPr lang="en-US" sz="3600" dirty="0"/>
              <a:t>Medical institutions can play a role in reform… </a:t>
            </a:r>
            <a:endParaRPr lang="en-US" sz="3600" b="0" dirty="0"/>
          </a:p>
        </p:txBody>
      </p:sp>
      <p:sp>
        <p:nvSpPr>
          <p:cNvPr id="3" name="Content Placeholder 2"/>
          <p:cNvSpPr>
            <a:spLocks noGrp="1"/>
          </p:cNvSpPr>
          <p:nvPr>
            <p:ph idx="1"/>
          </p:nvPr>
        </p:nvSpPr>
        <p:spPr>
          <a:xfrm>
            <a:off x="685800" y="1183368"/>
            <a:ext cx="10515600" cy="4351338"/>
          </a:xfrm>
        </p:spPr>
        <p:txBody>
          <a:bodyPr>
            <a:normAutofit fontScale="47500" lnSpcReduction="20000"/>
          </a:bodyPr>
          <a:lstStyle/>
          <a:p>
            <a:r>
              <a:rPr lang="en-US" b="1" dirty="0"/>
              <a:t>Advocacy, policy, and ethics</a:t>
            </a:r>
          </a:p>
          <a:p>
            <a:pPr lvl="1"/>
            <a:r>
              <a:rPr lang="en-US" dirty="0"/>
              <a:t>Physician’s voices on valuable in local advocacy</a:t>
            </a:r>
          </a:p>
          <a:p>
            <a:pPr lvl="1"/>
            <a:r>
              <a:rPr lang="en-US" dirty="0"/>
              <a:t>Compassionate release for elderly</a:t>
            </a:r>
          </a:p>
          <a:p>
            <a:pPr lvl="1"/>
            <a:r>
              <a:rPr lang="en-US" dirty="0"/>
              <a:t>Expansion of mental health, substance use, and housing</a:t>
            </a:r>
          </a:p>
          <a:p>
            <a:pPr lvl="1"/>
            <a:r>
              <a:rPr lang="en-US" dirty="0"/>
              <a:t>Medical institution should prioritize justice-system reform and correctional health as component of policies to address health inequities</a:t>
            </a:r>
          </a:p>
          <a:p>
            <a:pPr lvl="1"/>
            <a:r>
              <a:rPr lang="en-US" dirty="0"/>
              <a:t>Human rights and medical ethics in correctional settings</a:t>
            </a:r>
          </a:p>
          <a:p>
            <a:endParaRPr lang="en-US" dirty="0"/>
          </a:p>
          <a:p>
            <a:r>
              <a:rPr lang="en-US" b="1" dirty="0"/>
              <a:t>Direct services:</a:t>
            </a:r>
          </a:p>
          <a:p>
            <a:pPr lvl="1"/>
            <a:r>
              <a:rPr lang="en-US" dirty="0"/>
              <a:t>Create jail diversion programs</a:t>
            </a:r>
          </a:p>
          <a:p>
            <a:pPr lvl="1"/>
            <a:r>
              <a:rPr lang="en-US" dirty="0"/>
              <a:t>Continuity of care at reentry</a:t>
            </a:r>
          </a:p>
          <a:p>
            <a:pPr lvl="1"/>
            <a:r>
              <a:rPr lang="en-US" dirty="0"/>
              <a:t>Jail diversion programs</a:t>
            </a:r>
          </a:p>
          <a:p>
            <a:pPr lvl="1"/>
            <a:r>
              <a:rPr lang="en-US" dirty="0"/>
              <a:t>MAT </a:t>
            </a:r>
          </a:p>
          <a:p>
            <a:pPr marL="0" indent="0">
              <a:buNone/>
            </a:pPr>
            <a:endParaRPr lang="en-US" dirty="0"/>
          </a:p>
          <a:p>
            <a:r>
              <a:rPr lang="en-US" b="1" dirty="0"/>
              <a:t>Expanding the mission of correctional health:</a:t>
            </a:r>
          </a:p>
          <a:p>
            <a:pPr lvl="1"/>
            <a:r>
              <a:rPr lang="en-US" dirty="0"/>
              <a:t>Break down silos between correctional and mainstream healthcare</a:t>
            </a:r>
          </a:p>
          <a:p>
            <a:pPr lvl="1"/>
            <a:r>
              <a:rPr lang="en-US" dirty="0"/>
              <a:t>Train human rights oriented medical students to work in correctional settings</a:t>
            </a:r>
          </a:p>
          <a:p>
            <a:endParaRPr lang="en-US" dirty="0"/>
          </a:p>
          <a:p>
            <a:r>
              <a:rPr lang="en-US" b="1" dirty="0"/>
              <a:t>Research:</a:t>
            </a:r>
          </a:p>
          <a:p>
            <a:pPr lvl="1"/>
            <a:r>
              <a:rPr lang="en-US" dirty="0"/>
              <a:t>Examine the physiological consequences of criminal justice exposures over the </a:t>
            </a:r>
            <a:r>
              <a:rPr lang="en-US" dirty="0" err="1"/>
              <a:t>lifecourse</a:t>
            </a:r>
            <a:endParaRPr lang="en-US" dirty="0"/>
          </a:p>
          <a:p>
            <a:pPr lvl="1"/>
            <a:endParaRPr lang="en-US" dirty="0"/>
          </a:p>
          <a:p>
            <a:endParaRPr lang="en-US" dirty="0"/>
          </a:p>
        </p:txBody>
      </p:sp>
    </p:spTree>
    <p:extLst>
      <p:ext uri="{BB962C8B-B14F-4D97-AF65-F5344CB8AC3E}">
        <p14:creationId xmlns:p14="http://schemas.microsoft.com/office/powerpoint/2010/main" val="243952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46" y="187818"/>
            <a:ext cx="9453282" cy="1325563"/>
          </a:xfrm>
        </p:spPr>
        <p:txBody>
          <a:bodyPr>
            <a:normAutofit fontScale="90000"/>
          </a:bodyPr>
          <a:lstStyle/>
          <a:p>
            <a:r>
              <a:rPr lang="en-US" sz="4500" dirty="0"/>
              <a:t>Epidemiology of Mass Incarceration</a:t>
            </a:r>
          </a:p>
        </p:txBody>
      </p:sp>
      <p:grpSp>
        <p:nvGrpSpPr>
          <p:cNvPr id="8" name="Group 7"/>
          <p:cNvGrpSpPr/>
          <p:nvPr/>
        </p:nvGrpSpPr>
        <p:grpSpPr>
          <a:xfrm>
            <a:off x="863473" y="3240878"/>
            <a:ext cx="2302629" cy="779701"/>
            <a:chOff x="647605" y="2430658"/>
            <a:chExt cx="1726972" cy="584776"/>
          </a:xfrm>
        </p:grpSpPr>
        <p:sp>
          <p:nvSpPr>
            <p:cNvPr id="22" name="Rectangle 21"/>
            <p:cNvSpPr/>
            <p:nvPr/>
          </p:nvSpPr>
          <p:spPr>
            <a:xfrm>
              <a:off x="647605" y="2430658"/>
              <a:ext cx="1726971" cy="58477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84634" y="2461436"/>
              <a:ext cx="1689943" cy="523220"/>
            </a:xfrm>
            <a:prstGeom prst="rect">
              <a:avLst/>
            </a:prstGeom>
            <a:noFill/>
          </p:spPr>
          <p:txBody>
            <a:bodyPr wrap="square" rtlCol="0">
              <a:spAutoFit/>
            </a:bodyPr>
            <a:lstStyle/>
            <a:p>
              <a:pPr algn="ctr"/>
              <a:r>
                <a:rPr lang="en-US" sz="1900" b="1" dirty="0">
                  <a:latin typeface="Helvetica"/>
                  <a:cs typeface="Helvetica"/>
                </a:rPr>
                <a:t>1 in 35 adults </a:t>
              </a:r>
            </a:p>
            <a:p>
              <a:pPr algn="ctr"/>
              <a:r>
                <a:rPr lang="en-US" sz="1900" b="1" dirty="0">
                  <a:latin typeface="Helvetica"/>
                  <a:cs typeface="Helvetica"/>
                </a:rPr>
                <a:t>CJ supervised</a:t>
              </a:r>
            </a:p>
          </p:txBody>
        </p:sp>
      </p:grpSp>
      <p:grpSp>
        <p:nvGrpSpPr>
          <p:cNvPr id="4" name="Group 3"/>
          <p:cNvGrpSpPr/>
          <p:nvPr/>
        </p:nvGrpSpPr>
        <p:grpSpPr>
          <a:xfrm>
            <a:off x="760446" y="1768454"/>
            <a:ext cx="2558057" cy="779701"/>
            <a:chOff x="570334" y="1326340"/>
            <a:chExt cx="1918543" cy="584776"/>
          </a:xfrm>
        </p:grpSpPr>
        <p:sp>
          <p:nvSpPr>
            <p:cNvPr id="21" name="Rectangle 20"/>
            <p:cNvSpPr/>
            <p:nvPr/>
          </p:nvSpPr>
          <p:spPr>
            <a:xfrm>
              <a:off x="647605" y="1326340"/>
              <a:ext cx="1726971" cy="584776"/>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70334" y="1350007"/>
              <a:ext cx="1918543" cy="523220"/>
            </a:xfrm>
            <a:prstGeom prst="rect">
              <a:avLst/>
            </a:prstGeom>
            <a:noFill/>
          </p:spPr>
          <p:txBody>
            <a:bodyPr wrap="square" rtlCol="0">
              <a:spAutoFit/>
            </a:bodyPr>
            <a:lstStyle/>
            <a:p>
              <a:pPr algn="ctr"/>
              <a:r>
                <a:rPr lang="en-US" sz="1900" b="1" dirty="0">
                  <a:latin typeface="Helvetica"/>
                  <a:cs typeface="Helvetica"/>
                </a:rPr>
                <a:t>14 million </a:t>
              </a:r>
              <a:br>
                <a:rPr lang="en-US" sz="1900" b="1" dirty="0">
                  <a:latin typeface="Helvetica"/>
                  <a:cs typeface="Helvetica"/>
                </a:rPr>
              </a:br>
              <a:r>
                <a:rPr lang="en-US" sz="1900" b="1" dirty="0">
                  <a:latin typeface="Helvetica"/>
                  <a:cs typeface="Helvetica"/>
                </a:rPr>
                <a:t>arrests annually</a:t>
              </a:r>
            </a:p>
          </p:txBody>
        </p:sp>
      </p:grpSp>
      <p:grpSp>
        <p:nvGrpSpPr>
          <p:cNvPr id="9" name="Group 8"/>
          <p:cNvGrpSpPr/>
          <p:nvPr/>
        </p:nvGrpSpPr>
        <p:grpSpPr>
          <a:xfrm>
            <a:off x="8997167" y="3240878"/>
            <a:ext cx="2822223" cy="779701"/>
            <a:chOff x="6747875" y="2430658"/>
            <a:chExt cx="2116667" cy="584776"/>
          </a:xfrm>
        </p:grpSpPr>
        <p:sp>
          <p:nvSpPr>
            <p:cNvPr id="24" name="Rectangle 23"/>
            <p:cNvSpPr/>
            <p:nvPr/>
          </p:nvSpPr>
          <p:spPr>
            <a:xfrm>
              <a:off x="6921565" y="2430658"/>
              <a:ext cx="1726971" cy="58477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747875" y="2461436"/>
              <a:ext cx="2116667" cy="523220"/>
            </a:xfrm>
            <a:prstGeom prst="rect">
              <a:avLst/>
            </a:prstGeom>
            <a:noFill/>
          </p:spPr>
          <p:txBody>
            <a:bodyPr wrap="square" rtlCol="0">
              <a:spAutoFit/>
            </a:bodyPr>
            <a:lstStyle/>
            <a:p>
              <a:pPr algn="ctr"/>
              <a:r>
                <a:rPr lang="en-US" sz="1900" b="1" kern="900" spc="-27" dirty="0">
                  <a:latin typeface="Helvetica"/>
                  <a:cs typeface="Helvetica"/>
                </a:rPr>
                <a:t>80% of convictions involve substances</a:t>
              </a:r>
            </a:p>
          </p:txBody>
        </p:sp>
      </p:grpSp>
      <p:grpSp>
        <p:nvGrpSpPr>
          <p:cNvPr id="11" name="Group 10"/>
          <p:cNvGrpSpPr/>
          <p:nvPr/>
        </p:nvGrpSpPr>
        <p:grpSpPr>
          <a:xfrm>
            <a:off x="9228754" y="4794027"/>
            <a:ext cx="2302628" cy="779701"/>
            <a:chOff x="6921565" y="3595520"/>
            <a:chExt cx="1726971" cy="584776"/>
          </a:xfrm>
        </p:grpSpPr>
        <p:sp>
          <p:nvSpPr>
            <p:cNvPr id="25" name="Rectangle 24"/>
            <p:cNvSpPr/>
            <p:nvPr/>
          </p:nvSpPr>
          <p:spPr>
            <a:xfrm>
              <a:off x="6921565" y="3595520"/>
              <a:ext cx="1726971" cy="584776"/>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937341" y="3626298"/>
              <a:ext cx="1656838" cy="523220"/>
            </a:xfrm>
            <a:prstGeom prst="rect">
              <a:avLst/>
            </a:prstGeom>
            <a:noFill/>
          </p:spPr>
          <p:txBody>
            <a:bodyPr wrap="square" rtlCol="0">
              <a:spAutoFit/>
            </a:bodyPr>
            <a:lstStyle/>
            <a:p>
              <a:pPr algn="ctr"/>
              <a:r>
                <a:rPr lang="en-US" sz="1900" b="1" dirty="0">
                  <a:latin typeface="Helvetica"/>
                  <a:cs typeface="Helvetica"/>
                </a:rPr>
                <a:t>15% with serious mental illness</a:t>
              </a:r>
            </a:p>
          </p:txBody>
        </p:sp>
      </p:grpSp>
      <p:grpSp>
        <p:nvGrpSpPr>
          <p:cNvPr id="10" name="Group 9"/>
          <p:cNvGrpSpPr/>
          <p:nvPr/>
        </p:nvGrpSpPr>
        <p:grpSpPr>
          <a:xfrm>
            <a:off x="622609" y="4794027"/>
            <a:ext cx="2833728" cy="779701"/>
            <a:chOff x="466957" y="3595520"/>
            <a:chExt cx="2125296" cy="584776"/>
          </a:xfrm>
        </p:grpSpPr>
        <p:sp>
          <p:nvSpPr>
            <p:cNvPr id="23" name="Rectangle 22"/>
            <p:cNvSpPr/>
            <p:nvPr/>
          </p:nvSpPr>
          <p:spPr>
            <a:xfrm>
              <a:off x="647605" y="3595520"/>
              <a:ext cx="1726971" cy="584776"/>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6957" y="3626298"/>
              <a:ext cx="2125296" cy="523220"/>
            </a:xfrm>
            <a:prstGeom prst="rect">
              <a:avLst/>
            </a:prstGeom>
            <a:noFill/>
          </p:spPr>
          <p:txBody>
            <a:bodyPr wrap="square" rtlCol="0">
              <a:spAutoFit/>
            </a:bodyPr>
            <a:lstStyle/>
            <a:p>
              <a:pPr algn="ctr"/>
              <a:r>
                <a:rPr lang="en-US" sz="1900" b="1" dirty="0">
                  <a:latin typeface="Helvetica"/>
                  <a:cs typeface="Helvetica"/>
                </a:rPr>
                <a:t>Veterans at </a:t>
              </a:r>
            </a:p>
            <a:p>
              <a:pPr algn="ctr"/>
              <a:r>
                <a:rPr lang="en-US" sz="1900" b="1" dirty="0">
                  <a:latin typeface="Helvetica"/>
                  <a:cs typeface="Helvetica"/>
                </a:rPr>
                <a:t>increased risk</a:t>
              </a:r>
            </a:p>
          </p:txBody>
        </p:sp>
      </p:grpSp>
      <p:sp>
        <p:nvSpPr>
          <p:cNvPr id="20" name="TextBox 19"/>
          <p:cNvSpPr txBox="1"/>
          <p:nvPr/>
        </p:nvSpPr>
        <p:spPr>
          <a:xfrm>
            <a:off x="491768" y="5784652"/>
            <a:ext cx="5799464" cy="738664"/>
          </a:xfrm>
          <a:prstGeom prst="rect">
            <a:avLst/>
          </a:prstGeom>
          <a:noFill/>
        </p:spPr>
        <p:txBody>
          <a:bodyPr wrap="square" lIns="121917" tIns="60958" rIns="121917" bIns="60958" rtlCol="0">
            <a:spAutoFit/>
          </a:bodyPr>
          <a:lstStyle/>
          <a:p>
            <a:r>
              <a:rPr lang="en-US" sz="1300" i="1" dirty="0">
                <a:latin typeface="Helvetica"/>
                <a:cs typeface="Helvetica"/>
              </a:rPr>
              <a:t>Source: Ferguson et al. JHCPU</a:t>
            </a:r>
            <a:br>
              <a:rPr lang="en-US" sz="1300" i="1" dirty="0">
                <a:latin typeface="Helvetica"/>
                <a:cs typeface="Helvetica"/>
              </a:rPr>
            </a:br>
            <a:r>
              <a:rPr lang="en-US" sz="1300" i="1" dirty="0">
                <a:latin typeface="Helvetica"/>
                <a:cs typeface="Helvetica"/>
              </a:rPr>
              <a:t>May 2016. In Press.; Photo: ©2006 </a:t>
            </a:r>
            <a:r>
              <a:rPr lang="en-US" sz="1300" i="1" dirty="0" err="1">
                <a:latin typeface="Helvetica"/>
                <a:cs typeface="Helvetica"/>
              </a:rPr>
              <a:t>www.cdcr.ca.gov</a:t>
            </a:r>
            <a:endParaRPr lang="en-US" sz="1300" i="1" dirty="0">
              <a:latin typeface="Helvetica"/>
              <a:cs typeface="Helvetica"/>
            </a:endParaRPr>
          </a:p>
          <a:p>
            <a:endParaRPr lang="en-US" sz="1300" i="1" dirty="0">
              <a:latin typeface="Helvetica"/>
              <a:cs typeface="Helvetica"/>
            </a:endParaRPr>
          </a:p>
        </p:txBody>
      </p:sp>
      <p:pic>
        <p:nvPicPr>
          <p:cNvPr id="3" name="Picture 2" descr="SLD09 california-prison-overcrowding.jpg"/>
          <p:cNvPicPr>
            <a:picLocks noChangeAspect="1"/>
          </p:cNvPicPr>
          <p:nvPr/>
        </p:nvPicPr>
        <p:blipFill rotWithShape="1">
          <a:blip r:embed="rId4" cstate="print">
            <a:extLst>
              <a:ext uri="{28A0092B-C50C-407E-A947-70E740481C1C}">
                <a14:useLocalDpi xmlns:a14="http://schemas.microsoft.com/office/drawing/2010/main" val="0"/>
              </a:ext>
            </a:extLst>
          </a:blip>
          <a:srcRect t="3970"/>
          <a:stretch/>
        </p:blipFill>
        <p:spPr>
          <a:xfrm>
            <a:off x="3624326" y="1847256"/>
            <a:ext cx="5161573" cy="3715616"/>
          </a:xfrm>
          <a:prstGeom prst="rect">
            <a:avLst/>
          </a:prstGeom>
          <a:ln w="63500">
            <a:solidFill>
              <a:schemeClr val="bg1"/>
            </a:solidFill>
            <a:miter lim="800000"/>
          </a:ln>
          <a:effectLst>
            <a:outerShdw blurRad="76200" dist="38100" dir="5400000" algn="tl" rotWithShape="0">
              <a:srgbClr val="000000">
                <a:alpha val="43000"/>
              </a:srgbClr>
            </a:outerShdw>
          </a:effectLst>
        </p:spPr>
      </p:pic>
      <p:grpSp>
        <p:nvGrpSpPr>
          <p:cNvPr id="7" name="Group 6"/>
          <p:cNvGrpSpPr/>
          <p:nvPr/>
        </p:nvGrpSpPr>
        <p:grpSpPr>
          <a:xfrm>
            <a:off x="9228754" y="1768453"/>
            <a:ext cx="2302628" cy="998552"/>
            <a:chOff x="6921565" y="1326340"/>
            <a:chExt cx="1726971" cy="748914"/>
          </a:xfrm>
        </p:grpSpPr>
        <p:sp>
          <p:nvSpPr>
            <p:cNvPr id="26" name="Rectangle 25"/>
            <p:cNvSpPr/>
            <p:nvPr/>
          </p:nvSpPr>
          <p:spPr>
            <a:xfrm>
              <a:off x="6921565" y="1326340"/>
              <a:ext cx="1726971" cy="748914"/>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056047" y="1328448"/>
              <a:ext cx="1443478" cy="738664"/>
            </a:xfrm>
            <a:prstGeom prst="rect">
              <a:avLst/>
            </a:prstGeom>
            <a:noFill/>
          </p:spPr>
          <p:txBody>
            <a:bodyPr wrap="square" rtlCol="0">
              <a:spAutoFit/>
            </a:bodyPr>
            <a:lstStyle/>
            <a:p>
              <a:pPr algn="ctr"/>
              <a:r>
                <a:rPr lang="en-US" sz="1900" b="1" dirty="0">
                  <a:latin typeface="Helvetica"/>
                  <a:cs typeface="Helvetica"/>
                </a:rPr>
                <a:t>2.4 million incarcerated </a:t>
              </a:r>
            </a:p>
            <a:p>
              <a:pPr algn="ctr"/>
              <a:r>
                <a:rPr lang="en-US" sz="1900" b="1" dirty="0">
                  <a:latin typeface="Helvetica"/>
                  <a:cs typeface="Helvetica"/>
                </a:rPr>
                <a:t>(1 in 108)</a:t>
              </a:r>
            </a:p>
          </p:txBody>
        </p:sp>
      </p:grpSp>
      <p:grpSp>
        <p:nvGrpSpPr>
          <p:cNvPr id="5" name="Group 4"/>
          <p:cNvGrpSpPr/>
          <p:nvPr/>
        </p:nvGrpSpPr>
        <p:grpSpPr>
          <a:xfrm>
            <a:off x="4732712" y="1220823"/>
            <a:ext cx="2829111" cy="779701"/>
            <a:chOff x="3549534" y="915617"/>
            <a:chExt cx="2121833" cy="584776"/>
          </a:xfrm>
        </p:grpSpPr>
        <p:sp>
          <p:nvSpPr>
            <p:cNvPr id="27" name="Rectangle 26"/>
            <p:cNvSpPr/>
            <p:nvPr/>
          </p:nvSpPr>
          <p:spPr>
            <a:xfrm>
              <a:off x="3565309" y="915617"/>
              <a:ext cx="2106058" cy="584776"/>
            </a:xfrm>
            <a:prstGeom prst="rect">
              <a:avLst/>
            </a:prstGeom>
            <a:solidFill>
              <a:schemeClr val="accent6">
                <a:lumMod val="40000"/>
                <a:lumOff val="60000"/>
              </a:schemeClr>
            </a:solidFill>
            <a:ln w="571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549534" y="934067"/>
              <a:ext cx="2113946" cy="523220"/>
            </a:xfrm>
            <a:prstGeom prst="rect">
              <a:avLst/>
            </a:prstGeom>
            <a:noFill/>
            <a:ln>
              <a:noFill/>
            </a:ln>
          </p:spPr>
          <p:txBody>
            <a:bodyPr wrap="square" rtlCol="0">
              <a:spAutoFit/>
            </a:bodyPr>
            <a:lstStyle/>
            <a:p>
              <a:pPr algn="ctr"/>
              <a:r>
                <a:rPr lang="en-US" sz="1900" b="1" dirty="0">
                  <a:latin typeface="Helvetica"/>
                  <a:cs typeface="Helvetica"/>
                </a:rPr>
                <a:t>100 million Americans with criminal records</a:t>
              </a:r>
            </a:p>
          </p:txBody>
        </p:sp>
      </p:grpSp>
    </p:spTree>
    <p:custDataLst>
      <p:tags r:id="rId1"/>
    </p:custDataLst>
    <p:extLst>
      <p:ext uri="{BB962C8B-B14F-4D97-AF65-F5344CB8AC3E}">
        <p14:creationId xmlns:p14="http://schemas.microsoft.com/office/powerpoint/2010/main" val="346501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D10 incarc-rate-by-race-gender-web-1.png"/>
          <p:cNvPicPr>
            <a:picLocks noChangeAspect="1"/>
          </p:cNvPicPr>
          <p:nvPr/>
        </p:nvPicPr>
        <p:blipFill rotWithShape="1">
          <a:blip r:embed="rId4" cstate="print">
            <a:extLst>
              <a:ext uri="{28A0092B-C50C-407E-A947-70E740481C1C}">
                <a14:useLocalDpi xmlns:a14="http://schemas.microsoft.com/office/drawing/2010/main" val="0"/>
              </a:ext>
            </a:extLst>
          </a:blip>
          <a:srcRect t="7385" b="13253"/>
          <a:stretch/>
        </p:blipFill>
        <p:spPr>
          <a:xfrm>
            <a:off x="2268989" y="1599005"/>
            <a:ext cx="7779347" cy="4168323"/>
          </a:xfrm>
          <a:prstGeom prst="rect">
            <a:avLst/>
          </a:prstGeom>
        </p:spPr>
      </p:pic>
      <p:sp>
        <p:nvSpPr>
          <p:cNvPr id="4" name="TextBox 3"/>
          <p:cNvSpPr txBox="1"/>
          <p:nvPr/>
        </p:nvSpPr>
        <p:spPr>
          <a:xfrm>
            <a:off x="491769" y="5788364"/>
            <a:ext cx="7387876" cy="533480"/>
          </a:xfrm>
          <a:prstGeom prst="rect">
            <a:avLst/>
          </a:prstGeom>
          <a:noFill/>
        </p:spPr>
        <p:txBody>
          <a:bodyPr wrap="square" lIns="121917" tIns="60958" rIns="121917" bIns="60958" rtlCol="0">
            <a:spAutoFit/>
          </a:bodyPr>
          <a:lstStyle/>
          <a:p>
            <a:r>
              <a:rPr lang="en-US" sz="1300" i="1" dirty="0">
                <a:latin typeface="Helvetica"/>
                <a:cs typeface="Helvetica"/>
              </a:rPr>
              <a:t>Source: </a:t>
            </a:r>
            <a:r>
              <a:rPr lang="en-US" sz="1300" i="1" dirty="0" err="1">
                <a:latin typeface="Helvetica"/>
                <a:cs typeface="Helvetica"/>
              </a:rPr>
              <a:t>Bonczar</a:t>
            </a:r>
            <a:r>
              <a:rPr lang="en-US" sz="1300" i="1" dirty="0">
                <a:latin typeface="Helvetica"/>
                <a:cs typeface="Helvetica"/>
              </a:rPr>
              <a:t>, T. (2003). Prevalence of Imprisonment in the US</a:t>
            </a:r>
            <a:br>
              <a:rPr lang="en-US" sz="1300" i="1" dirty="0">
                <a:latin typeface="Helvetica"/>
                <a:cs typeface="Helvetica"/>
              </a:rPr>
            </a:br>
            <a:r>
              <a:rPr lang="en-US" sz="1300" i="1" dirty="0">
                <a:latin typeface="Helvetica"/>
                <a:cs typeface="Helvetica"/>
              </a:rPr>
              <a:t>Population, 1974-2001. Washington, D.C.: Bureau of Justice Statistics</a:t>
            </a:r>
          </a:p>
        </p:txBody>
      </p:sp>
      <p:sp>
        <p:nvSpPr>
          <p:cNvPr id="7" name="Title 1"/>
          <p:cNvSpPr>
            <a:spLocks noGrp="1"/>
          </p:cNvSpPr>
          <p:nvPr>
            <p:ph type="title"/>
          </p:nvPr>
        </p:nvSpPr>
        <p:spPr/>
        <p:txBody>
          <a:bodyPr>
            <a:normAutofit fontScale="90000"/>
          </a:bodyPr>
          <a:lstStyle/>
          <a:p>
            <a:r>
              <a:rPr lang="en-US" sz="4800" dirty="0"/>
              <a:t>Lifetime Likelihood of Incarceration</a:t>
            </a:r>
          </a:p>
        </p:txBody>
      </p:sp>
      <p:grpSp>
        <p:nvGrpSpPr>
          <p:cNvPr id="5" name="Group 4"/>
          <p:cNvGrpSpPr/>
          <p:nvPr/>
        </p:nvGrpSpPr>
        <p:grpSpPr>
          <a:xfrm>
            <a:off x="9954066" y="1536771"/>
            <a:ext cx="1765220" cy="1714429"/>
            <a:chOff x="7465549" y="1152578"/>
            <a:chExt cx="1323915" cy="1285822"/>
          </a:xfrm>
        </p:grpSpPr>
        <p:sp>
          <p:nvSpPr>
            <p:cNvPr id="24" name="Rectangle 23"/>
            <p:cNvSpPr/>
            <p:nvPr/>
          </p:nvSpPr>
          <p:spPr>
            <a:xfrm>
              <a:off x="7503942" y="1152578"/>
              <a:ext cx="1224191" cy="128582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465549" y="1215503"/>
              <a:ext cx="1323915" cy="1169551"/>
            </a:xfrm>
            <a:prstGeom prst="rect">
              <a:avLst/>
            </a:prstGeom>
            <a:noFill/>
          </p:spPr>
          <p:txBody>
            <a:bodyPr wrap="square" rtlCol="0">
              <a:spAutoFit/>
            </a:bodyPr>
            <a:lstStyle/>
            <a:p>
              <a:pPr algn="ctr"/>
              <a:r>
                <a:rPr lang="en-US" sz="1900" b="1" dirty="0">
                  <a:latin typeface="Helvetica"/>
                  <a:cs typeface="Helvetica"/>
                </a:rPr>
                <a:t>Black youth</a:t>
              </a:r>
              <a:br>
                <a:rPr lang="en-US" sz="1900" b="1" dirty="0">
                  <a:latin typeface="Helvetica"/>
                  <a:cs typeface="Helvetica"/>
                </a:rPr>
              </a:br>
              <a:r>
                <a:rPr lang="en-US" sz="1900" b="1" dirty="0">
                  <a:latin typeface="Helvetica"/>
                  <a:cs typeface="Helvetica"/>
                </a:rPr>
                <a:t>are 7x more </a:t>
              </a:r>
              <a:br>
                <a:rPr lang="en-US" sz="1900" b="1" dirty="0">
                  <a:latin typeface="Helvetica"/>
                  <a:cs typeface="Helvetica"/>
                </a:rPr>
              </a:br>
              <a:r>
                <a:rPr lang="en-US" sz="1900" b="1" dirty="0">
                  <a:latin typeface="Helvetica"/>
                  <a:cs typeface="Helvetica"/>
                </a:rPr>
                <a:t>likely to </a:t>
              </a:r>
              <a:br>
                <a:rPr lang="en-US" sz="1900" b="1" dirty="0">
                  <a:latin typeface="Helvetica"/>
                  <a:cs typeface="Helvetica"/>
                </a:rPr>
              </a:br>
              <a:r>
                <a:rPr lang="en-US" sz="1900" b="1" dirty="0">
                  <a:latin typeface="Helvetica"/>
                  <a:cs typeface="Helvetica"/>
                </a:rPr>
                <a:t>be tried </a:t>
              </a:r>
              <a:br>
                <a:rPr lang="en-US" sz="1900" b="1" dirty="0">
                  <a:latin typeface="Helvetica"/>
                  <a:cs typeface="Helvetica"/>
                </a:rPr>
              </a:br>
              <a:r>
                <a:rPr lang="en-US" sz="1900" b="1" dirty="0">
                  <a:latin typeface="Helvetica"/>
                  <a:cs typeface="Helvetica"/>
                </a:rPr>
                <a:t>as adult</a:t>
              </a:r>
            </a:p>
          </p:txBody>
        </p:sp>
      </p:grpSp>
      <p:grpSp>
        <p:nvGrpSpPr>
          <p:cNvPr id="3" name="Group 2"/>
          <p:cNvGrpSpPr/>
          <p:nvPr/>
        </p:nvGrpSpPr>
        <p:grpSpPr>
          <a:xfrm>
            <a:off x="605616" y="1536771"/>
            <a:ext cx="1807761" cy="1714429"/>
            <a:chOff x="454211" y="1152578"/>
            <a:chExt cx="1355821" cy="1285822"/>
          </a:xfrm>
        </p:grpSpPr>
        <p:sp>
          <p:nvSpPr>
            <p:cNvPr id="18" name="Rectangle 17"/>
            <p:cNvSpPr/>
            <p:nvPr/>
          </p:nvSpPr>
          <p:spPr>
            <a:xfrm>
              <a:off x="458788" y="1152578"/>
              <a:ext cx="1351244" cy="128582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54211" y="1199659"/>
              <a:ext cx="1355821" cy="1169551"/>
            </a:xfrm>
            <a:prstGeom prst="rect">
              <a:avLst/>
            </a:prstGeom>
            <a:noFill/>
          </p:spPr>
          <p:txBody>
            <a:bodyPr wrap="square" rtlCol="0">
              <a:spAutoFit/>
            </a:bodyPr>
            <a:lstStyle/>
            <a:p>
              <a:pPr algn="ctr"/>
              <a:r>
                <a:rPr lang="en-US" sz="1900" b="1" dirty="0">
                  <a:latin typeface="Helvetica"/>
                  <a:cs typeface="Helvetica"/>
                </a:rPr>
                <a:t>70% of Black </a:t>
              </a:r>
              <a:br>
                <a:rPr lang="en-US" sz="1900" b="1" dirty="0">
                  <a:latin typeface="Helvetica"/>
                  <a:cs typeface="Helvetica"/>
                </a:rPr>
              </a:br>
              <a:r>
                <a:rPr lang="en-US" sz="1900" b="1" dirty="0">
                  <a:latin typeface="Helvetica"/>
                  <a:cs typeface="Helvetica"/>
                </a:rPr>
                <a:t>men with less</a:t>
              </a:r>
              <a:br>
                <a:rPr lang="en-US" sz="1900" b="1" dirty="0">
                  <a:latin typeface="Helvetica"/>
                  <a:cs typeface="Helvetica"/>
                </a:rPr>
              </a:br>
              <a:r>
                <a:rPr lang="en-US" sz="1900" b="1" dirty="0">
                  <a:latin typeface="Helvetica"/>
                  <a:cs typeface="Helvetica"/>
                </a:rPr>
                <a:t>than HS</a:t>
              </a:r>
              <a:br>
                <a:rPr lang="en-US" sz="1900" b="1" dirty="0">
                  <a:latin typeface="Helvetica"/>
                  <a:cs typeface="Helvetica"/>
                </a:rPr>
              </a:br>
              <a:r>
                <a:rPr lang="en-US" sz="1900" b="1" dirty="0">
                  <a:latin typeface="Helvetica"/>
                  <a:cs typeface="Helvetica"/>
                </a:rPr>
                <a:t>education </a:t>
              </a:r>
              <a:br>
                <a:rPr lang="en-US" sz="1900" b="1" dirty="0">
                  <a:latin typeface="Helvetica"/>
                  <a:cs typeface="Helvetica"/>
                </a:rPr>
              </a:br>
              <a:r>
                <a:rPr lang="en-US" sz="1900" b="1" dirty="0">
                  <a:latin typeface="Helvetica"/>
                  <a:cs typeface="Helvetica"/>
                </a:rPr>
                <a:t>jailed by 40</a:t>
              </a:r>
            </a:p>
          </p:txBody>
        </p:sp>
      </p:grpSp>
    </p:spTree>
    <p:custDataLst>
      <p:tags r:id="rId1"/>
    </p:custDataLst>
    <p:extLst>
      <p:ext uri="{BB962C8B-B14F-4D97-AF65-F5344CB8AC3E}">
        <p14:creationId xmlns:p14="http://schemas.microsoft.com/office/powerpoint/2010/main" val="24383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9" y="5982595"/>
            <a:ext cx="3094579" cy="328295"/>
          </a:xfrm>
          <a:prstGeom prst="rect">
            <a:avLst/>
          </a:prstGeom>
          <a:noFill/>
        </p:spPr>
        <p:txBody>
          <a:bodyPr wrap="square" lIns="121917" tIns="60958" rIns="121917" bIns="60958" rtlCol="0">
            <a:spAutoFit/>
          </a:bodyPr>
          <a:lstStyle/>
          <a:p>
            <a:r>
              <a:rPr lang="en-US" sz="1300" i="1" dirty="0">
                <a:latin typeface="Helvetica"/>
                <a:cs typeface="Helvetica"/>
              </a:rPr>
              <a:t>Photo: ©2013 Sesame Workshop </a:t>
            </a:r>
          </a:p>
        </p:txBody>
      </p:sp>
      <p:sp>
        <p:nvSpPr>
          <p:cNvPr id="5" name="Title 1"/>
          <p:cNvSpPr>
            <a:spLocks noGrp="1"/>
          </p:cNvSpPr>
          <p:nvPr>
            <p:ph type="title"/>
          </p:nvPr>
        </p:nvSpPr>
        <p:spPr/>
        <p:txBody>
          <a:bodyPr>
            <a:normAutofit/>
          </a:bodyPr>
          <a:lstStyle/>
          <a:p>
            <a:r>
              <a:rPr lang="en-US" sz="4500" dirty="0"/>
              <a:t>Sesame Street Goes to Jail</a:t>
            </a:r>
          </a:p>
        </p:txBody>
      </p:sp>
      <p:pic>
        <p:nvPicPr>
          <p:cNvPr id="2" name="Picture 1" descr="SLD11 sesamestre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240" y="1521884"/>
            <a:ext cx="4543411" cy="4238736"/>
          </a:xfrm>
          <a:prstGeom prst="rect">
            <a:avLst/>
          </a:prstGeom>
        </p:spPr>
      </p:pic>
    </p:spTree>
    <p:extLst>
      <p:ext uri="{BB962C8B-B14F-4D97-AF65-F5344CB8AC3E}">
        <p14:creationId xmlns:p14="http://schemas.microsoft.com/office/powerpoint/2010/main" val="47148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35" y="1432572"/>
            <a:ext cx="9377916" cy="4688958"/>
          </a:xfrm>
          <a:prstGeom prst="rect">
            <a:avLst/>
          </a:prstGeom>
        </p:spPr>
      </p:pic>
      <p:sp>
        <p:nvSpPr>
          <p:cNvPr id="2" name="TextBox 1"/>
          <p:cNvSpPr txBox="1"/>
          <p:nvPr/>
        </p:nvSpPr>
        <p:spPr>
          <a:xfrm>
            <a:off x="1562986" y="478465"/>
            <a:ext cx="7846828" cy="954107"/>
          </a:xfrm>
          <a:prstGeom prst="rect">
            <a:avLst/>
          </a:prstGeom>
          <a:noFill/>
        </p:spPr>
        <p:txBody>
          <a:bodyPr wrap="square" rtlCol="0">
            <a:spAutoFit/>
          </a:bodyPr>
          <a:lstStyle/>
          <a:p>
            <a:pPr algn="ctr"/>
            <a:r>
              <a:rPr lang="en-US" sz="2800" dirty="0"/>
              <a:t>How did the land of the free become incarceration nation?</a:t>
            </a:r>
          </a:p>
        </p:txBody>
      </p:sp>
    </p:spTree>
    <p:extLst>
      <p:ext uri="{BB962C8B-B14F-4D97-AF65-F5344CB8AC3E}">
        <p14:creationId xmlns:p14="http://schemas.microsoft.com/office/powerpoint/2010/main" val="265202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2" y="576943"/>
            <a:ext cx="8887553" cy="5138737"/>
          </a:xfrm>
          <a:prstGeom prst="rect">
            <a:avLst/>
          </a:prstGeom>
        </p:spPr>
      </p:pic>
    </p:spTree>
    <p:extLst>
      <p:ext uri="{BB962C8B-B14F-4D97-AF65-F5344CB8AC3E}">
        <p14:creationId xmlns:p14="http://schemas.microsoft.com/office/powerpoint/2010/main" val="209569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the new jim c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5961" y="3513840"/>
            <a:ext cx="1890008" cy="27592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war on crime becomes war on pover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704" y="1733925"/>
            <a:ext cx="1971420" cy="300136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13th amendment fil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29" y="124410"/>
            <a:ext cx="3013725" cy="2029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2629" y="2265578"/>
            <a:ext cx="2942556" cy="1815882"/>
          </a:xfrm>
          <a:prstGeom prst="rect">
            <a:avLst/>
          </a:prstGeom>
          <a:noFill/>
        </p:spPr>
        <p:txBody>
          <a:bodyPr wrap="square" rtlCol="0">
            <a:spAutoFit/>
          </a:bodyPr>
          <a:lstStyle/>
          <a:p>
            <a:r>
              <a:rPr lang="en-US" sz="1600" b="1" dirty="0"/>
              <a:t>1865-1930s: </a:t>
            </a:r>
          </a:p>
          <a:p>
            <a:pPr marL="285750" indent="-285750">
              <a:buFont typeface="Arial" panose="020B0604020202020204" pitchFamily="34" charset="0"/>
              <a:buChar char="•"/>
            </a:pPr>
            <a:r>
              <a:rPr lang="en-US" sz="1600" dirty="0"/>
              <a:t>Criminal justice system has origins in racial control and labor exploitation</a:t>
            </a:r>
          </a:p>
          <a:p>
            <a:endParaRPr lang="en-US" sz="1600" dirty="0"/>
          </a:p>
          <a:p>
            <a:pPr marL="285750" indent="-285750">
              <a:buFont typeface="Arial" panose="020B0604020202020204" pitchFamily="34" charset="0"/>
              <a:buChar char="•"/>
            </a:pPr>
            <a:r>
              <a:rPr lang="en-US" sz="1600" dirty="0"/>
              <a:t>Convict leasing post-Civil War and Emancipation</a:t>
            </a:r>
          </a:p>
        </p:txBody>
      </p:sp>
      <p:pic>
        <p:nvPicPr>
          <p:cNvPr id="4108" name="Picture 1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257" y="2209616"/>
            <a:ext cx="2218022" cy="27639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791904" y="5029577"/>
            <a:ext cx="2942556" cy="1323439"/>
          </a:xfrm>
          <a:prstGeom prst="rect">
            <a:avLst/>
          </a:prstGeom>
          <a:noFill/>
        </p:spPr>
        <p:txBody>
          <a:bodyPr wrap="square" rtlCol="0">
            <a:spAutoFit/>
          </a:bodyPr>
          <a:lstStyle/>
          <a:p>
            <a:r>
              <a:rPr lang="en-US" sz="1600" b="1" dirty="0"/>
              <a:t>1945-1970s</a:t>
            </a:r>
          </a:p>
          <a:p>
            <a:pPr marL="285750" indent="-285750">
              <a:buFont typeface="Arial" panose="020B0604020202020204" pitchFamily="34" charset="0"/>
              <a:buChar char="•"/>
            </a:pPr>
            <a:r>
              <a:rPr lang="en-US" sz="1600" dirty="0"/>
              <a:t>Backlash in major cities to Civil Rights Movement</a:t>
            </a:r>
          </a:p>
          <a:p>
            <a:pPr marL="285750" indent="-285750">
              <a:buFont typeface="Arial" panose="020B0604020202020204" pitchFamily="34" charset="0"/>
              <a:buChar char="•"/>
            </a:pPr>
            <a:r>
              <a:rPr lang="en-US" sz="1600" dirty="0"/>
              <a:t>War on Poverty --War on Crime</a:t>
            </a:r>
          </a:p>
        </p:txBody>
      </p:sp>
      <p:sp>
        <p:nvSpPr>
          <p:cNvPr id="15" name="TextBox 14"/>
          <p:cNvSpPr txBox="1"/>
          <p:nvPr/>
        </p:nvSpPr>
        <p:spPr>
          <a:xfrm>
            <a:off x="5734460" y="5126226"/>
            <a:ext cx="2942556" cy="1323439"/>
          </a:xfrm>
          <a:prstGeom prst="rect">
            <a:avLst/>
          </a:prstGeom>
          <a:noFill/>
        </p:spPr>
        <p:txBody>
          <a:bodyPr wrap="square" rtlCol="0">
            <a:spAutoFit/>
          </a:bodyPr>
          <a:lstStyle/>
          <a:p>
            <a:r>
              <a:rPr lang="en-US" sz="1600" b="1" dirty="0"/>
              <a:t>1970s-1990s: </a:t>
            </a:r>
          </a:p>
          <a:p>
            <a:pPr marL="285750" indent="-285750">
              <a:buFont typeface="Arial" panose="020B0604020202020204" pitchFamily="34" charset="0"/>
              <a:buChar char="•"/>
            </a:pPr>
            <a:r>
              <a:rPr lang="en-US" sz="1600" dirty="0"/>
              <a:t>War on Drugs</a:t>
            </a:r>
          </a:p>
          <a:p>
            <a:pPr marL="285750" indent="-285750">
              <a:buFont typeface="Arial" panose="020B0604020202020204" pitchFamily="34" charset="0"/>
              <a:buChar char="•"/>
            </a:pPr>
            <a:r>
              <a:rPr lang="en-US" sz="1600" dirty="0"/>
              <a:t>Mandatory Minimums</a:t>
            </a:r>
          </a:p>
          <a:p>
            <a:pPr marL="285750" indent="-285750">
              <a:buFont typeface="Arial" panose="020B0604020202020204" pitchFamily="34" charset="0"/>
              <a:buChar char="•"/>
            </a:pPr>
            <a:r>
              <a:rPr lang="en-US" sz="1600" dirty="0"/>
              <a:t>Truth in Sentencing</a:t>
            </a:r>
          </a:p>
          <a:p>
            <a:pPr marL="285750" indent="-285750">
              <a:buFont typeface="Arial" panose="020B0604020202020204" pitchFamily="34" charset="0"/>
              <a:buChar char="•"/>
            </a:pPr>
            <a:r>
              <a:rPr lang="en-US" sz="1600" dirty="0"/>
              <a:t>Prison Boom</a:t>
            </a:r>
          </a:p>
        </p:txBody>
      </p:sp>
      <p:pic>
        <p:nvPicPr>
          <p:cNvPr id="4112" name="Picture 16" descr="Image result for caught gottschal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108" y="3234605"/>
            <a:ext cx="1583024" cy="24061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14414" y="463396"/>
            <a:ext cx="5747657" cy="461665"/>
          </a:xfrm>
          <a:prstGeom prst="rect">
            <a:avLst/>
          </a:prstGeom>
          <a:noFill/>
        </p:spPr>
        <p:txBody>
          <a:bodyPr wrap="square" rtlCol="0">
            <a:spAutoFit/>
          </a:bodyPr>
          <a:lstStyle/>
          <a:p>
            <a:r>
              <a:rPr lang="en-US" sz="2400" dirty="0"/>
              <a:t>Your holiday reading and film list…</a:t>
            </a:r>
          </a:p>
        </p:txBody>
      </p:sp>
    </p:spTree>
    <p:extLst>
      <p:ext uri="{BB962C8B-B14F-4D97-AF65-F5344CB8AC3E}">
        <p14:creationId xmlns:p14="http://schemas.microsoft.com/office/powerpoint/2010/main" val="174812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17223" y="1145001"/>
            <a:ext cx="7348496" cy="5493290"/>
          </a:xfrm>
          <a:prstGeom prst="rect">
            <a:avLst/>
          </a:prstGeom>
        </p:spPr>
      </p:pic>
      <p:sp>
        <p:nvSpPr>
          <p:cNvPr id="5" name="TextBox 4"/>
          <p:cNvSpPr txBox="1"/>
          <p:nvPr/>
        </p:nvSpPr>
        <p:spPr>
          <a:xfrm>
            <a:off x="430618" y="627320"/>
            <a:ext cx="3662917" cy="369332"/>
          </a:xfrm>
          <a:prstGeom prst="rect">
            <a:avLst/>
          </a:prstGeom>
          <a:noFill/>
        </p:spPr>
        <p:txBody>
          <a:bodyPr wrap="square" rtlCol="0">
            <a:spAutoFit/>
          </a:bodyPr>
          <a:lstStyle/>
          <a:p>
            <a:r>
              <a:rPr lang="en-US" dirty="0"/>
              <a:t> </a:t>
            </a:r>
          </a:p>
        </p:txBody>
      </p:sp>
      <p:sp>
        <p:nvSpPr>
          <p:cNvPr id="9" name="TextBox 8"/>
          <p:cNvSpPr txBox="1"/>
          <p:nvPr/>
        </p:nvSpPr>
        <p:spPr>
          <a:xfrm>
            <a:off x="3852904" y="561856"/>
            <a:ext cx="6477134" cy="369332"/>
          </a:xfrm>
          <a:prstGeom prst="rect">
            <a:avLst/>
          </a:prstGeom>
          <a:solidFill>
            <a:schemeClr val="bg2">
              <a:lumMod val="9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Crime and Imprisonment Rates 1960-2010</a:t>
            </a:r>
          </a:p>
        </p:txBody>
      </p:sp>
      <p:sp>
        <p:nvSpPr>
          <p:cNvPr id="11" name="Right Arrow 10"/>
          <p:cNvSpPr/>
          <p:nvPr/>
        </p:nvSpPr>
        <p:spPr>
          <a:xfrm rot="2137690">
            <a:off x="6116426" y="2332294"/>
            <a:ext cx="1301064" cy="2006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6828" y="478971"/>
            <a:ext cx="3537857" cy="10895290"/>
          </a:xfrm>
          <a:prstGeom prst="rect">
            <a:avLst/>
          </a:prstGeom>
          <a:noFill/>
        </p:spPr>
        <p:txBody>
          <a:bodyPr wrap="square" rtlCol="0">
            <a:spAutoFit/>
          </a:bodyPr>
          <a:lstStyle/>
          <a:p>
            <a:r>
              <a:rPr lang="en-US" b="1" u="sng" dirty="0"/>
              <a:t>Driving Forces since 1970s:</a:t>
            </a:r>
          </a:p>
          <a:p>
            <a:endParaRPr lang="en-US" dirty="0"/>
          </a:p>
          <a:p>
            <a:pPr marL="285750" indent="-285750">
              <a:buFont typeface="Wingdings" panose="05000000000000000000" pitchFamily="2" charset="2"/>
              <a:buChar char="q"/>
            </a:pPr>
            <a:r>
              <a:rPr lang="en-US" dirty="0"/>
              <a:t>Crime alone does not explain</a:t>
            </a:r>
            <a:br>
              <a:rPr lang="en-US" dirty="0"/>
            </a:br>
            <a:endParaRPr lang="en-US" dirty="0"/>
          </a:p>
          <a:p>
            <a:pPr marL="285750" indent="-285750">
              <a:buFont typeface="Wingdings" panose="05000000000000000000" pitchFamily="2" charset="2"/>
              <a:buChar char="q"/>
            </a:pPr>
            <a:r>
              <a:rPr lang="en-US" dirty="0"/>
              <a:t>War on Drugs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Abandonment of rehabilitation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Mandatory minimums and truth in sentencing</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Punitive politics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Increased prosecutorial power</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Failure of deinstitutionalization and deep cuts to Medicaid and social welfare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1996 Crime Bill</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4979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6098" y="1940158"/>
            <a:ext cx="6516246" cy="1477328"/>
          </a:xfrm>
          <a:prstGeom prst="rect">
            <a:avLst/>
          </a:prstGeom>
          <a:noFill/>
        </p:spPr>
        <p:txBody>
          <a:bodyPr wrap="square" rtlCol="0">
            <a:spAutoFit/>
          </a:bodyPr>
          <a:lstStyle/>
          <a:p>
            <a:endParaRPr lang="en-US" dirty="0"/>
          </a:p>
          <a:p>
            <a:r>
              <a:rPr lang="en-US" sz="3600" dirty="0"/>
              <a:t>Why is mass incarceration a public health problem?</a:t>
            </a:r>
          </a:p>
        </p:txBody>
      </p:sp>
    </p:spTree>
    <p:extLst>
      <p:ext uri="{BB962C8B-B14F-4D97-AF65-F5344CB8AC3E}">
        <p14:creationId xmlns:p14="http://schemas.microsoft.com/office/powerpoint/2010/main" val="898608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1|4.6|3.5|4.3|9.6|5.1|6.7"/>
</p:tagLst>
</file>

<file path=ppt/tags/tag2.xml><?xml version="1.0" encoding="utf-8"?>
<p:tagLst xmlns:a="http://schemas.openxmlformats.org/drawingml/2006/main" xmlns:r="http://schemas.openxmlformats.org/officeDocument/2006/relationships" xmlns:p="http://schemas.openxmlformats.org/presentationml/2006/main">
  <p:tag name="TIMING" val="|34.9|6.7"/>
</p:tagLst>
</file>

<file path=ppt/theme/theme1.xml><?xml version="1.0" encoding="utf-8"?>
<a:theme xmlns:a="http://schemas.openxmlformats.org/drawingml/2006/main" name="Office Theme">
  <a:themeElements>
    <a:clrScheme name="LSL 2017 colors">
      <a:dk1>
        <a:srgbClr val="3F494B"/>
      </a:dk1>
      <a:lt1>
        <a:srgbClr val="B16401"/>
      </a:lt1>
      <a:dk2>
        <a:srgbClr val="041736"/>
      </a:dk2>
      <a:lt2>
        <a:srgbClr val="FFFFFF"/>
      </a:lt2>
      <a:accent1>
        <a:srgbClr val="FEBC67"/>
      </a:accent1>
      <a:accent2>
        <a:srgbClr val="6A0000"/>
      </a:accent2>
      <a:accent3>
        <a:srgbClr val="809195"/>
      </a:accent3>
      <a:accent4>
        <a:srgbClr val="062351"/>
      </a:accent4>
      <a:accent5>
        <a:srgbClr val="C1C83F"/>
      </a:accent5>
      <a:accent6>
        <a:srgbClr val="968885"/>
      </a:accent6>
      <a:hlink>
        <a:srgbClr val="3F494B"/>
      </a:hlink>
      <a:folHlink>
        <a:srgbClr val="6A0000"/>
      </a:folHlink>
    </a:clrScheme>
    <a:fontScheme name="AAMC Exce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5359F7-7F57-4BDE-874C-B607B56D5529}" vid="{EF467DC7-77DF-49EF-9684-8241897C09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LSL_2017_PPT_Template_rv</Template>
  <TotalTime>1152</TotalTime>
  <Words>895</Words>
  <Application>Microsoft Office PowerPoint</Application>
  <PresentationFormat>Widescreen</PresentationFormat>
  <Paragraphs>134</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vt:lpstr>
      <vt:lpstr>Wingdings</vt:lpstr>
      <vt:lpstr>Office Theme</vt:lpstr>
      <vt:lpstr>Social Justice Behind and Beyond the Bars</vt:lpstr>
      <vt:lpstr>Epidemiology of Mass Incarceration</vt:lpstr>
      <vt:lpstr>Lifetime Likelihood of Incarceration</vt:lpstr>
      <vt:lpstr>Sesame Street Goes to Jail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Living conditions in correctional environments</vt:lpstr>
      <vt:lpstr>PowerPoint Presentation</vt:lpstr>
      <vt:lpstr>PowerPoint Presentation</vt:lpstr>
      <vt:lpstr>Medical institutions can play a role in reform… </vt:lpstr>
    </vt:vector>
  </TitlesOfParts>
  <Company>AAMC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Sarris</dc:creator>
  <cp:lastModifiedBy>Karey Sutton</cp:lastModifiedBy>
  <cp:revision>36</cp:revision>
  <dcterms:created xsi:type="dcterms:W3CDTF">2017-05-26T13:47:33Z</dcterms:created>
  <dcterms:modified xsi:type="dcterms:W3CDTF">2018-03-12T16:11:53Z</dcterms:modified>
</cp:coreProperties>
</file>