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B6028-078F-4BDE-AF58-5D1468EDC8FF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E0219-F3B8-4E58-A1FD-BE7B5E670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12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58C6-C75B-495D-8429-FB842FD16D7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5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C58C6-C75B-495D-8429-FB842FD16D7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1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0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69327"/>
            <a:ext cx="10744200" cy="1889779"/>
          </a:xfrm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454564"/>
            <a:ext cx="10744200" cy="1655762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093-56C4-4E2B-B2B9-B0DF8A4BAA37}" type="datetimeFigureOut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3/19/2018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9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093-56C4-4E2B-B2B9-B0DF8A4BAA37}" type="datetimeFigureOut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3/19/2018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093-56C4-4E2B-B2B9-B0DF8A4BAA37}" type="datetimeFigureOut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3/19/2018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3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093-56C4-4E2B-B2B9-B0DF8A4BAA37}" type="datetimeFigureOut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3/19/2018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093-56C4-4E2B-B2B9-B0DF8A4BAA37}" type="datetimeFigureOut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3/19/2018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53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E093-56C4-4E2B-B2B9-B0DF8A4BAA37}" type="datetimeFigureOut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3/19/2018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609600" y="348553"/>
            <a:ext cx="10972800" cy="1796328"/>
          </a:xfrm>
          <a:prstGeom prst="rect">
            <a:avLst/>
          </a:prstGeom>
        </p:spPr>
        <p:txBody>
          <a:bodyPr vert="horz" lIns="121917" tIns="0" rIns="121917" bIns="60958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Click to edit Master title style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2351447"/>
            <a:ext cx="10972800" cy="3744543"/>
          </a:xfrm>
          <a:prstGeom prst="rect">
            <a:avLst/>
          </a:prstGeom>
        </p:spPr>
        <p:txBody>
          <a:bodyPr vert="horz" lIns="121917" tIns="60958" rIns="121917" bIns="60958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160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4532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BE093-56C4-4E2B-B2B9-B0DF8A4BAA37}" type="datetimeFigureOut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3/19/2018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BBCD6-D882-4C38-8D51-DCB821240E8B}" type="slidenum">
              <a:rPr lang="en-US" smtClean="0">
                <a:solidFill>
                  <a:srgbClr val="3F494B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494B">
                  <a:tint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54" b="16380"/>
          <a:stretch/>
        </p:blipFill>
        <p:spPr>
          <a:xfrm>
            <a:off x="398929" y="6108843"/>
            <a:ext cx="888880" cy="612632"/>
          </a:xfrm>
          <a:prstGeom prst="rect">
            <a:avLst/>
          </a:prstGeom>
          <a:effectLst>
            <a:outerShdw blurRad="266700" dist="25400" dir="2700000" sx="102000" sy="102000" algn="tl" rotWithShape="0">
              <a:schemeClr val="tx2">
                <a:lumMod val="50000"/>
                <a:alpha val="8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1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Justice Behind and Beyond the Bars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Criminal Justice Health &amp; Academic Medicine</a:t>
            </a:r>
          </a:p>
          <a:p>
            <a:r>
              <a:rPr lang="en-US" smtClean="0"/>
              <a:t>Toolkit </a:t>
            </a:r>
            <a:r>
              <a:rPr lang="en-US" dirty="0" smtClean="0"/>
              <a:t>Guide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04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Goals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98494"/>
            <a:ext cx="10515600" cy="4778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Understand </a:t>
            </a:r>
            <a:r>
              <a:rPr lang="en-US" dirty="0"/>
              <a:t>the critical issues in Correctional </a:t>
            </a:r>
            <a:r>
              <a:rPr lang="en-US" dirty="0" smtClean="0"/>
              <a:t>Health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Understand </a:t>
            </a:r>
            <a:r>
              <a:rPr lang="en-US" dirty="0"/>
              <a:t>the role of policy and the social determinants of health in creating and perpetuating mass incarceration and health inequities among criminal justice populations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3. Understand </a:t>
            </a:r>
            <a:r>
              <a:rPr lang="en-US" dirty="0"/>
              <a:t>the role of academic medical centers in the provision of health care, education, and the conduct of research to improve the health and well-being of criminal justice populations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6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 smtClean="0"/>
              <a:t>While </a:t>
            </a:r>
            <a:r>
              <a:rPr lang="en-US" dirty="0"/>
              <a:t>watching the videos, please jot down thoughts and </a:t>
            </a:r>
            <a:r>
              <a:rPr lang="en-US" dirty="0" smtClean="0"/>
              <a:t>impressions</a:t>
            </a:r>
          </a:p>
          <a:p>
            <a:pPr marL="0" lvl="0" indent="0">
              <a:buNone/>
            </a:pPr>
            <a:endParaRPr lang="en-US" dirty="0" smtClean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US" dirty="0" smtClean="0"/>
              <a:t>At </a:t>
            </a:r>
            <a:r>
              <a:rPr lang="en-US" dirty="0"/>
              <a:t>the end of each video, volunteers will be asked to share their thoughts and reactions before moving on to the next </a:t>
            </a:r>
            <a:r>
              <a:rPr lang="en-US" dirty="0" smtClean="0"/>
              <a:t>video</a:t>
            </a:r>
          </a:p>
          <a:p>
            <a:pPr marL="0" lvl="0" indent="0">
              <a:buNone/>
            </a:pPr>
            <a:endParaRPr lang="en-US" dirty="0" smtClean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dirty="0"/>
              <a:t>After viewing the videos, use the either the “Group Discussion Question Sheet” and/or the list of questions included on </a:t>
            </a:r>
            <a:r>
              <a:rPr lang="en-US" dirty="0" smtClean="0"/>
              <a:t>slides 4-5 </a:t>
            </a:r>
            <a:r>
              <a:rPr lang="en-US" dirty="0"/>
              <a:t>of the </a:t>
            </a:r>
            <a:r>
              <a:rPr lang="en-US"/>
              <a:t>PowerPoint </a:t>
            </a:r>
            <a:r>
              <a:rPr lang="en-US" smtClean="0"/>
              <a:t>presentation.</a:t>
            </a:r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452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 Questions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50289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is the most important activity your institution could </a:t>
            </a:r>
            <a:r>
              <a:rPr lang="en-US" dirty="0" smtClean="0"/>
              <a:t>do to </a:t>
            </a:r>
            <a:r>
              <a:rPr lang="en-US" dirty="0"/>
              <a:t>better address the health of justice-involved </a:t>
            </a:r>
            <a:r>
              <a:rPr lang="en-US" dirty="0" smtClean="0"/>
              <a:t>populations?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additional training can your </a:t>
            </a:r>
            <a:r>
              <a:rPr lang="en-US" dirty="0" smtClean="0"/>
              <a:t>academic medical center </a:t>
            </a:r>
            <a:r>
              <a:rPr lang="en-US" dirty="0"/>
              <a:t>provide to equip medical students to be responsive to the needs of this population?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can your institution better partner with your community to respond </a:t>
            </a:r>
            <a:r>
              <a:rPr lang="en-US" dirty="0"/>
              <a:t>to the health and health care needs of those involved in the criminal justice system?</a:t>
            </a:r>
          </a:p>
        </p:txBody>
      </p:sp>
    </p:spTree>
    <p:extLst>
      <p:ext uri="{BB962C8B-B14F-4D97-AF65-F5344CB8AC3E}">
        <p14:creationId xmlns:p14="http://schemas.microsoft.com/office/powerpoint/2010/main" val="1806516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 Questions cont.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topics should </a:t>
            </a:r>
            <a:r>
              <a:rPr lang="en-US" dirty="0"/>
              <a:t>researchers be studying about the health of currently or formerly incarcerated individuals and their families?</a:t>
            </a:r>
          </a:p>
        </p:txBody>
      </p:sp>
    </p:spTree>
    <p:extLst>
      <p:ext uri="{BB962C8B-B14F-4D97-AF65-F5344CB8AC3E}">
        <p14:creationId xmlns:p14="http://schemas.microsoft.com/office/powerpoint/2010/main" val="389137801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SL 2017 colors">
      <a:dk1>
        <a:srgbClr val="3F494B"/>
      </a:dk1>
      <a:lt1>
        <a:srgbClr val="B16401"/>
      </a:lt1>
      <a:dk2>
        <a:srgbClr val="041736"/>
      </a:dk2>
      <a:lt2>
        <a:srgbClr val="FFFFFF"/>
      </a:lt2>
      <a:accent1>
        <a:srgbClr val="FEBC67"/>
      </a:accent1>
      <a:accent2>
        <a:srgbClr val="6A0000"/>
      </a:accent2>
      <a:accent3>
        <a:srgbClr val="809195"/>
      </a:accent3>
      <a:accent4>
        <a:srgbClr val="062351"/>
      </a:accent4>
      <a:accent5>
        <a:srgbClr val="C1C83F"/>
      </a:accent5>
      <a:accent6>
        <a:srgbClr val="968885"/>
      </a:accent6>
      <a:hlink>
        <a:srgbClr val="3F494B"/>
      </a:hlink>
      <a:folHlink>
        <a:srgbClr val="6A0000"/>
      </a:folHlink>
    </a:clrScheme>
    <a:fontScheme name="AAMC Exce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5359F7-7F57-4BDE-874C-B607B56D5529}" vid="{EF467DC7-77DF-49EF-9684-8241897C09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251</Words>
  <Application>Microsoft Office PowerPoint</Application>
  <PresentationFormat>Widescreen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1_Office Theme</vt:lpstr>
      <vt:lpstr>Social Justice Behind and Beyond the Bars</vt:lpstr>
      <vt:lpstr>Objectives and Goals </vt:lpstr>
      <vt:lpstr>Structure and Process </vt:lpstr>
      <vt:lpstr>Group Discussion Questions </vt:lpstr>
      <vt:lpstr>Group Discussion Questions cont.</vt:lpstr>
    </vt:vector>
  </TitlesOfParts>
  <Company>AAMC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Justice Behind and Beyond the Bars</dc:title>
  <dc:creator>Karey Sutton</dc:creator>
  <cp:lastModifiedBy>Karey Sutton</cp:lastModifiedBy>
  <cp:revision>3</cp:revision>
  <dcterms:created xsi:type="dcterms:W3CDTF">2018-03-12T15:51:43Z</dcterms:created>
  <dcterms:modified xsi:type="dcterms:W3CDTF">2018-03-19T17:57:02Z</dcterms:modified>
</cp:coreProperties>
</file>