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7" r:id="rId2"/>
    <p:sldMasterId id="2147483659" r:id="rId3"/>
    <p:sldMasterId id="2147483661" r:id="rId4"/>
    <p:sldMasterId id="2147483663" r:id="rId5"/>
    <p:sldMasterId id="2147483665" r:id="rId6"/>
    <p:sldMasterId id="2147483667" r:id="rId7"/>
    <p:sldMasterId id="2147483669" r:id="rId8"/>
    <p:sldMasterId id="2147483671" r:id="rId9"/>
    <p:sldMasterId id="2147483673" r:id="rId10"/>
  </p:sldMasterIdLst>
  <p:notesMasterIdLst>
    <p:notesMasterId r:id="rId16"/>
  </p:notesMasterIdLst>
  <p:sldIdLst>
    <p:sldId id="256" r:id="rId11"/>
    <p:sldId id="281" r:id="rId12"/>
    <p:sldId id="283" r:id="rId13"/>
    <p:sldId id="265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B50"/>
    <a:srgbClr val="172D50"/>
    <a:srgbClr val="0C442C"/>
    <a:srgbClr val="000000"/>
    <a:srgbClr val="F9B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74"/>
  </p:normalViewPr>
  <p:slideViewPr>
    <p:cSldViewPr snapToGrid="0" snapToObjects="1">
      <p:cViewPr varScale="1">
        <p:scale>
          <a:sx n="107" d="100"/>
          <a:sy n="107" d="100"/>
        </p:scale>
        <p:origin x="138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540EC-C952-4936-A6A0-ABE7B8393BBA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E4874-8E7D-44AF-87EE-F14C0345D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09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6B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72D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50A3-02DD-B446-951D-C27EE25E80C5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772D-0E9E-B948-BA92-5F078D03A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95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50A3-02DD-B446-951D-C27EE25E80C5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772D-0E9E-B948-BA92-5F078D03A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34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218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93" y="1009007"/>
            <a:ext cx="5284745" cy="2613025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893" y="4045935"/>
            <a:ext cx="5284745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9B33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2955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41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41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50A3-02DD-B446-951D-C27EE25E80C5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772D-0E9E-B948-BA92-5F078D03A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66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50A3-02DD-B446-951D-C27EE25E80C5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772D-0E9E-B948-BA92-5F078D03A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50A3-02DD-B446-951D-C27EE25E80C5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772D-0E9E-B948-BA92-5F078D03A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75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9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650A3-02DD-B446-951D-C27EE25E80C5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4756" y="6356350"/>
            <a:ext cx="2072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E9E772D-0E9E-B948-BA92-5F078D03AE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9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2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rgbClr val="156B50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172D50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172D50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172D50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172D50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172D50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2"/>
            </a:gs>
            <a:gs pos="6000">
              <a:schemeClr val="tx2">
                <a:lumMod val="40000"/>
                <a:lumOff val="60000"/>
              </a:schemeClr>
            </a:gs>
            <a:gs pos="12000">
              <a:srgbClr val="FF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C010">
                  <a:tint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C010">
                  <a:tint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EF272-8DAA-450D-81CF-A51240C15EAC}" type="slidenum">
              <a:rPr lang="en-US" b="1" smtClean="0">
                <a:solidFill>
                  <a:srgbClr val="FFC010">
                    <a:tint val="75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FFC010">
                  <a:tint val="75000"/>
                </a:srgb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29934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2"/>
            </a:gs>
            <a:gs pos="6000">
              <a:schemeClr val="tx2">
                <a:lumMod val="40000"/>
                <a:lumOff val="60000"/>
              </a:schemeClr>
            </a:gs>
            <a:gs pos="12000">
              <a:srgbClr val="FF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C010">
                  <a:tint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C010">
                  <a:tint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EF272-8DAA-450D-81CF-A51240C15EAC}" type="slidenum">
              <a:rPr lang="en-US" b="1" smtClean="0">
                <a:solidFill>
                  <a:srgbClr val="FFC010">
                    <a:tint val="75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FFC010">
                  <a:tint val="75000"/>
                </a:srgb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46429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2"/>
            </a:gs>
            <a:gs pos="6000">
              <a:schemeClr val="tx2">
                <a:lumMod val="40000"/>
                <a:lumOff val="60000"/>
              </a:schemeClr>
            </a:gs>
            <a:gs pos="12000">
              <a:srgbClr val="FF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C010">
                  <a:tint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C010">
                  <a:tint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EF272-8DAA-450D-81CF-A51240C15EAC}" type="slidenum">
              <a:rPr lang="en-US" b="1" smtClean="0">
                <a:solidFill>
                  <a:srgbClr val="FFC010">
                    <a:tint val="75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FFC010">
                  <a:tint val="75000"/>
                </a:srgb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12129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2"/>
            </a:gs>
            <a:gs pos="6000">
              <a:schemeClr val="tx2">
                <a:lumMod val="40000"/>
                <a:lumOff val="60000"/>
              </a:schemeClr>
            </a:gs>
            <a:gs pos="12000">
              <a:srgbClr val="FF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C010">
                  <a:tint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C010">
                  <a:tint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EF272-8DAA-450D-81CF-A51240C15EAC}" type="slidenum">
              <a:rPr lang="en-US" b="1" smtClean="0">
                <a:solidFill>
                  <a:srgbClr val="FFC010">
                    <a:tint val="75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FFC010">
                  <a:tint val="75000"/>
                </a:srgb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05023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2"/>
            </a:gs>
            <a:gs pos="6000">
              <a:schemeClr val="tx2">
                <a:lumMod val="40000"/>
                <a:lumOff val="60000"/>
              </a:schemeClr>
            </a:gs>
            <a:gs pos="12000">
              <a:srgbClr val="FF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C010">
                  <a:tint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C010">
                  <a:tint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EF272-8DAA-450D-81CF-A51240C15EAC}" type="slidenum">
              <a:rPr lang="en-US" b="1" smtClean="0">
                <a:solidFill>
                  <a:srgbClr val="FFC010">
                    <a:tint val="75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FFC010">
                  <a:tint val="75000"/>
                </a:srgb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54816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2"/>
            </a:gs>
            <a:gs pos="6000">
              <a:schemeClr val="tx2">
                <a:lumMod val="40000"/>
                <a:lumOff val="60000"/>
              </a:schemeClr>
            </a:gs>
            <a:gs pos="12000">
              <a:srgbClr val="FF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C010">
                  <a:tint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C010">
                  <a:tint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EF272-8DAA-450D-81CF-A51240C15EAC}" type="slidenum">
              <a:rPr lang="en-US" b="1" smtClean="0">
                <a:solidFill>
                  <a:srgbClr val="FFC010">
                    <a:tint val="75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FFC010">
                  <a:tint val="75000"/>
                </a:srgb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74637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2"/>
            </a:gs>
            <a:gs pos="6000">
              <a:schemeClr val="tx2">
                <a:lumMod val="40000"/>
                <a:lumOff val="60000"/>
              </a:schemeClr>
            </a:gs>
            <a:gs pos="12000">
              <a:srgbClr val="FF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C010">
                  <a:tint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C010">
                  <a:tint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EF272-8DAA-450D-81CF-A51240C15EAC}" type="slidenum">
              <a:rPr lang="en-US" b="1" smtClean="0">
                <a:solidFill>
                  <a:srgbClr val="FFC010">
                    <a:tint val="75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FFC010">
                  <a:tint val="75000"/>
                </a:srgb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20715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2"/>
            </a:gs>
            <a:gs pos="6000">
              <a:schemeClr val="tx2">
                <a:lumMod val="40000"/>
                <a:lumOff val="60000"/>
              </a:schemeClr>
            </a:gs>
            <a:gs pos="12000">
              <a:srgbClr val="FF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C010">
                  <a:tint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C010">
                  <a:tint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EF272-8DAA-450D-81CF-A51240C15EAC}" type="slidenum">
              <a:rPr lang="en-US" b="1" smtClean="0">
                <a:solidFill>
                  <a:srgbClr val="FFC010">
                    <a:tint val="75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FFC010">
                  <a:tint val="75000"/>
                </a:srgb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03687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2"/>
            </a:gs>
            <a:gs pos="6000">
              <a:schemeClr val="tx2">
                <a:lumMod val="40000"/>
                <a:lumOff val="60000"/>
              </a:schemeClr>
            </a:gs>
            <a:gs pos="12000">
              <a:srgbClr val="FF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C010">
                  <a:tint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C010">
                  <a:tint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EF272-8DAA-450D-81CF-A51240C15EAC}" type="slidenum">
              <a:rPr lang="en-US" b="1" smtClean="0">
                <a:solidFill>
                  <a:srgbClr val="FFC010">
                    <a:tint val="75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FFC010">
                  <a:tint val="75000"/>
                </a:srgb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53311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Precision Medicine, Community Engagement, and Native Health</a:t>
            </a:r>
            <a:br>
              <a:rPr lang="en-US" dirty="0" smtClean="0"/>
            </a:br>
            <a:r>
              <a:rPr lang="en-US" dirty="0" smtClean="0"/>
              <a:t>Toolkit Guide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55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and Goals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5319"/>
            <a:ext cx="10515600" cy="4049082"/>
          </a:xfrm>
        </p:spPr>
        <p:txBody>
          <a:bodyPr/>
          <a:lstStyle/>
          <a:p>
            <a:pPr lvl="0"/>
            <a:r>
              <a:rPr lang="en-US" dirty="0" smtClean="0"/>
              <a:t>Understand </a:t>
            </a:r>
            <a:r>
              <a:rPr lang="en-US" dirty="0"/>
              <a:t>Precision Medicine and why a diverse cohort is crucial for success</a:t>
            </a:r>
          </a:p>
          <a:p>
            <a:pPr lvl="0"/>
            <a:r>
              <a:rPr lang="en-US" dirty="0"/>
              <a:t>Describe the nuanced issues in Precision Medicine and genetic research as applied to Native populations</a:t>
            </a:r>
          </a:p>
          <a:p>
            <a:pPr lvl="0"/>
            <a:r>
              <a:rPr lang="en-US" dirty="0"/>
              <a:t>Develop strategies to engage Native populations in discussions about and participation in Precision Medicine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3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524" y="0"/>
            <a:ext cx="10515600" cy="1325563"/>
          </a:xfrm>
        </p:spPr>
        <p:txBody>
          <a:bodyPr/>
          <a:lstStyle/>
          <a:p>
            <a:r>
              <a:rPr lang="en-US" dirty="0" smtClean="0"/>
              <a:t>Structure and Process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931" y="1173984"/>
            <a:ext cx="10515600" cy="43649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While </a:t>
            </a:r>
            <a:r>
              <a:rPr lang="en-US" dirty="0"/>
              <a:t>watching the videos, please jot down thoughts and </a:t>
            </a:r>
            <a:r>
              <a:rPr lang="en-US" dirty="0" smtClean="0"/>
              <a:t>impressions using the “Reflection Sheet.”</a:t>
            </a:r>
            <a:endParaRPr lang="en-US" dirty="0"/>
          </a:p>
          <a:p>
            <a:endParaRPr lang="en-US" dirty="0"/>
          </a:p>
          <a:p>
            <a:r>
              <a:rPr lang="en-US" dirty="0"/>
              <a:t>At the end of each video, volunteers will be asked to share their thoughts and reactions before moving on to the next </a:t>
            </a:r>
            <a:r>
              <a:rPr lang="en-US" dirty="0" smtClean="0"/>
              <a:t>video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/>
              <a:t>viewing the videos, use the either the </a:t>
            </a:r>
            <a:r>
              <a:rPr lang="en-US" dirty="0" smtClean="0"/>
              <a:t>“Group Discussion Question Sheet” and/or </a:t>
            </a:r>
            <a:r>
              <a:rPr lang="en-US" dirty="0"/>
              <a:t>the list of questions included on </a:t>
            </a:r>
            <a:r>
              <a:rPr lang="en-US" dirty="0" smtClean="0"/>
              <a:t>slide 4 of the PowerPoint presentation to start discussion and action planning.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50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159"/>
            <a:ext cx="10515600" cy="1325563"/>
          </a:xfrm>
        </p:spPr>
        <p:txBody>
          <a:bodyPr/>
          <a:lstStyle/>
          <a:p>
            <a:r>
              <a:rPr lang="en-US" dirty="0" smtClean="0"/>
              <a:t>Group 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3984"/>
            <a:ext cx="10515600" cy="40490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opportunities are there for ensuring that Precision Medicine and other research efforts are inclusive of diverse populations?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can you and your own community partners establish trust and increase interest in participating in research efforts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are the opportunities to network and connect with diverse populations in your own community? </a:t>
            </a:r>
          </a:p>
        </p:txBody>
      </p:sp>
    </p:spTree>
    <p:extLst>
      <p:ext uri="{BB962C8B-B14F-4D97-AF65-F5344CB8AC3E}">
        <p14:creationId xmlns:p14="http://schemas.microsoft.com/office/powerpoint/2010/main" val="32493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923" y="1027673"/>
            <a:ext cx="2882153" cy="1325563"/>
          </a:xfrm>
        </p:spPr>
        <p:txBody>
          <a:bodyPr/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70210" y="2813175"/>
            <a:ext cx="9251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156B50"/>
                </a:solidFill>
              </a:rPr>
              <a:t>aamc.org/</a:t>
            </a:r>
            <a:r>
              <a:rPr lang="en-US" sz="3200" b="1" dirty="0" err="1" smtClean="0">
                <a:solidFill>
                  <a:srgbClr val="156B50"/>
                </a:solidFill>
              </a:rPr>
              <a:t>healthequity</a:t>
            </a:r>
            <a:r>
              <a:rPr lang="en-US" sz="3200" dirty="0" smtClean="0">
                <a:solidFill>
                  <a:srgbClr val="156B50"/>
                </a:solidFill>
              </a:rPr>
              <a:t>  </a:t>
            </a:r>
          </a:p>
          <a:p>
            <a:pPr algn="ctr"/>
            <a:endParaRPr lang="en-US" sz="3200" dirty="0" smtClean="0">
              <a:solidFill>
                <a:srgbClr val="156B5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156B50"/>
                </a:solidFill>
              </a:rPr>
              <a:t>healthequityresearch@aamc.org</a:t>
            </a:r>
            <a:endParaRPr lang="en-US" sz="3200" b="1" dirty="0">
              <a:solidFill>
                <a:srgbClr val="156B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8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6_LSL_Seattle_template" id="{75EB2B06-B447-400D-AFD7-94A93871A9DC}" vid="{7500C7CA-756D-46F3-81DC-EE80C55F40B4}"/>
    </a:ext>
  </a:extLst>
</a:theme>
</file>

<file path=ppt/theme/theme10.xml><?xml version="1.0" encoding="utf-8"?>
<a:theme xmlns:a="http://schemas.openxmlformats.org/drawingml/2006/main" name="8_P4NH PP Template">
  <a:themeElements>
    <a:clrScheme name="Custom 2">
      <a:dk1>
        <a:srgbClr val="FFC010"/>
      </a:dk1>
      <a:lt1>
        <a:srgbClr val="CEC3B0"/>
      </a:lt1>
      <a:dk2>
        <a:srgbClr val="8BC63D"/>
      </a:dk2>
      <a:lt2>
        <a:srgbClr val="A4198A"/>
      </a:lt2>
      <a:accent1>
        <a:srgbClr val="000000"/>
      </a:accent1>
      <a:accent2>
        <a:srgbClr val="FF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4NH PP Template">
  <a:themeElements>
    <a:clrScheme name="Custom 2">
      <a:dk1>
        <a:srgbClr val="FFC010"/>
      </a:dk1>
      <a:lt1>
        <a:srgbClr val="CEC3B0"/>
      </a:lt1>
      <a:dk2>
        <a:srgbClr val="8BC63D"/>
      </a:dk2>
      <a:lt2>
        <a:srgbClr val="A4198A"/>
      </a:lt2>
      <a:accent1>
        <a:srgbClr val="000000"/>
      </a:accent1>
      <a:accent2>
        <a:srgbClr val="FF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4NH PP Template">
  <a:themeElements>
    <a:clrScheme name="Custom 2">
      <a:dk1>
        <a:srgbClr val="FFC010"/>
      </a:dk1>
      <a:lt1>
        <a:srgbClr val="CEC3B0"/>
      </a:lt1>
      <a:dk2>
        <a:srgbClr val="8BC63D"/>
      </a:dk2>
      <a:lt2>
        <a:srgbClr val="A4198A"/>
      </a:lt2>
      <a:accent1>
        <a:srgbClr val="000000"/>
      </a:accent1>
      <a:accent2>
        <a:srgbClr val="FF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4NH PP Template">
  <a:themeElements>
    <a:clrScheme name="Custom 2">
      <a:dk1>
        <a:srgbClr val="FFC010"/>
      </a:dk1>
      <a:lt1>
        <a:srgbClr val="CEC3B0"/>
      </a:lt1>
      <a:dk2>
        <a:srgbClr val="8BC63D"/>
      </a:dk2>
      <a:lt2>
        <a:srgbClr val="A4198A"/>
      </a:lt2>
      <a:accent1>
        <a:srgbClr val="000000"/>
      </a:accent1>
      <a:accent2>
        <a:srgbClr val="FF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P4NH PP Template">
  <a:themeElements>
    <a:clrScheme name="Custom 2">
      <a:dk1>
        <a:srgbClr val="FFC010"/>
      </a:dk1>
      <a:lt1>
        <a:srgbClr val="CEC3B0"/>
      </a:lt1>
      <a:dk2>
        <a:srgbClr val="8BC63D"/>
      </a:dk2>
      <a:lt2>
        <a:srgbClr val="A4198A"/>
      </a:lt2>
      <a:accent1>
        <a:srgbClr val="000000"/>
      </a:accent1>
      <a:accent2>
        <a:srgbClr val="FF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P4NH PP Template">
  <a:themeElements>
    <a:clrScheme name="Custom 2">
      <a:dk1>
        <a:srgbClr val="FFC010"/>
      </a:dk1>
      <a:lt1>
        <a:srgbClr val="CEC3B0"/>
      </a:lt1>
      <a:dk2>
        <a:srgbClr val="8BC63D"/>
      </a:dk2>
      <a:lt2>
        <a:srgbClr val="A4198A"/>
      </a:lt2>
      <a:accent1>
        <a:srgbClr val="000000"/>
      </a:accent1>
      <a:accent2>
        <a:srgbClr val="FF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P4NH PP Template">
  <a:themeElements>
    <a:clrScheme name="Custom 2">
      <a:dk1>
        <a:srgbClr val="FFC010"/>
      </a:dk1>
      <a:lt1>
        <a:srgbClr val="CEC3B0"/>
      </a:lt1>
      <a:dk2>
        <a:srgbClr val="8BC63D"/>
      </a:dk2>
      <a:lt2>
        <a:srgbClr val="A4198A"/>
      </a:lt2>
      <a:accent1>
        <a:srgbClr val="000000"/>
      </a:accent1>
      <a:accent2>
        <a:srgbClr val="FF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P4NH PP Template">
  <a:themeElements>
    <a:clrScheme name="Custom 2">
      <a:dk1>
        <a:srgbClr val="FFC010"/>
      </a:dk1>
      <a:lt1>
        <a:srgbClr val="CEC3B0"/>
      </a:lt1>
      <a:dk2>
        <a:srgbClr val="8BC63D"/>
      </a:dk2>
      <a:lt2>
        <a:srgbClr val="A4198A"/>
      </a:lt2>
      <a:accent1>
        <a:srgbClr val="000000"/>
      </a:accent1>
      <a:accent2>
        <a:srgbClr val="FF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P4NH PP Template">
  <a:themeElements>
    <a:clrScheme name="Custom 2">
      <a:dk1>
        <a:srgbClr val="FFC010"/>
      </a:dk1>
      <a:lt1>
        <a:srgbClr val="CEC3B0"/>
      </a:lt1>
      <a:dk2>
        <a:srgbClr val="8BC63D"/>
      </a:dk2>
      <a:lt2>
        <a:srgbClr val="A4198A"/>
      </a:lt2>
      <a:accent1>
        <a:srgbClr val="000000"/>
      </a:accent1>
      <a:accent2>
        <a:srgbClr val="FF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lsl16powerpointtemplate</Template>
  <TotalTime>582</TotalTime>
  <Words>193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Arial</vt:lpstr>
      <vt:lpstr>Calibri</vt:lpstr>
      <vt:lpstr>Office Theme</vt:lpstr>
      <vt:lpstr>P4NH PP Template</vt:lpstr>
      <vt:lpstr>1_P4NH PP Template</vt:lpstr>
      <vt:lpstr>2_P4NH PP Template</vt:lpstr>
      <vt:lpstr>3_P4NH PP Template</vt:lpstr>
      <vt:lpstr>4_P4NH PP Template</vt:lpstr>
      <vt:lpstr>5_P4NH PP Template</vt:lpstr>
      <vt:lpstr>6_P4NH PP Template</vt:lpstr>
      <vt:lpstr>7_P4NH PP Template</vt:lpstr>
      <vt:lpstr>8_P4NH PP Template</vt:lpstr>
      <vt:lpstr>Precision Medicine, Community Engagement, and Native Health Toolkit Guide </vt:lpstr>
      <vt:lpstr>Objectives and Goals </vt:lpstr>
      <vt:lpstr>Structure and Process </vt:lpstr>
      <vt:lpstr>Group Discussion Questions</vt:lpstr>
      <vt:lpstr>Thank you </vt:lpstr>
    </vt:vector>
  </TitlesOfParts>
  <Company>AAMC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Payne</dc:creator>
  <cp:lastModifiedBy>Karey Sutton</cp:lastModifiedBy>
  <cp:revision>33</cp:revision>
  <dcterms:created xsi:type="dcterms:W3CDTF">2016-10-25T16:05:30Z</dcterms:created>
  <dcterms:modified xsi:type="dcterms:W3CDTF">2018-03-19T17:57:25Z</dcterms:modified>
</cp:coreProperties>
</file>